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71" r:id="rId13"/>
    <p:sldId id="267" r:id="rId14"/>
    <p:sldId id="268" r:id="rId15"/>
    <p:sldId id="269" r:id="rId16"/>
    <p:sldId id="270" r:id="rId17"/>
    <p:sldId id="273" r:id="rId18"/>
    <p:sldId id="272" r:id="rId19"/>
    <p:sldId id="274" r:id="rId20"/>
    <p:sldId id="275" r:id="rId21"/>
    <p:sldId id="279" r:id="rId22"/>
    <p:sldId id="276" r:id="rId23"/>
    <p:sldId id="277" r:id="rId24"/>
    <p:sldId id="278" r:id="rId25"/>
    <p:sldId id="287" r:id="rId26"/>
    <p:sldId id="280" r:id="rId27"/>
    <p:sldId id="281" r:id="rId28"/>
    <p:sldId id="282" r:id="rId29"/>
    <p:sldId id="283" r:id="rId30"/>
    <p:sldId id="284" r:id="rId31"/>
    <p:sldId id="285" r:id="rId32"/>
    <p:sldId id="290" r:id="rId33"/>
    <p:sldId id="288" r:id="rId34"/>
    <p:sldId id="289" r:id="rId35"/>
    <p:sldId id="291" r:id="rId36"/>
    <p:sldId id="292" r:id="rId37"/>
    <p:sldId id="294" r:id="rId38"/>
    <p:sldId id="293" r:id="rId39"/>
    <p:sldId id="295" r:id="rId40"/>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92593" autoAdjust="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1FE3443A-DEDD-4F86-BF55-50D64DD33224}" type="datetimeFigureOut">
              <a:rPr lang="en-IL" smtClean="0"/>
              <a:t>13/12/2024</a:t>
            </a:fld>
            <a:endParaRPr lang="en-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A10DA270-80F4-430D-95B5-3952240A707A}" type="slidenum">
              <a:rPr lang="en-IL" smtClean="0"/>
              <a:t>‹#›</a:t>
            </a:fld>
            <a:endParaRPr lang="en-IL"/>
          </a:p>
        </p:txBody>
      </p:sp>
    </p:spTree>
    <p:extLst>
      <p:ext uri="{BB962C8B-B14F-4D97-AF65-F5344CB8AC3E}">
        <p14:creationId xmlns:p14="http://schemas.microsoft.com/office/powerpoint/2010/main" val="225164924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IL" sz="1800" b="0" i="0" u="none" strike="noStrike" baseline="0" dirty="0">
              <a:solidFill>
                <a:srgbClr val="000000"/>
              </a:solidFill>
              <a:latin typeface="Calibri" panose="020F0502020204030204" pitchFamily="34" charset="0"/>
            </a:endParaRPr>
          </a:p>
          <a:p>
            <a:r>
              <a:rPr lang="en-IL" sz="1800" b="0" i="0" u="none" strike="noStrike" baseline="0" dirty="0">
                <a:solidFill>
                  <a:srgbClr val="000000"/>
                </a:solidFill>
                <a:latin typeface="Calibri" panose="020F0502020204030204" pitchFamily="34" charset="0"/>
              </a:rPr>
              <a:t> </a:t>
            </a:r>
          </a:p>
          <a:p>
            <a:r>
              <a:rPr lang="en-GB" sz="1800" b="0" i="0" u="none" strike="noStrike" baseline="0" dirty="0">
                <a:solidFill>
                  <a:srgbClr val="000000"/>
                </a:solidFill>
                <a:latin typeface="Calibri" panose="020F0502020204030204" pitchFamily="34" charset="0"/>
              </a:rPr>
              <a:t>So far we have validated our simulation’s energy deposit vs data taken by Creus et al.</a:t>
            </a:r>
          </a:p>
          <a:p>
            <a:r>
              <a:rPr lang="en-GB" sz="1800" b="0" i="0" u="none" strike="noStrike" baseline="0" dirty="0">
                <a:solidFill>
                  <a:srgbClr val="000000"/>
                </a:solidFill>
                <a:latin typeface="Calibri" panose="020F0502020204030204" pitchFamily="34" charset="0"/>
              </a:rPr>
              <a:t>Now we wish to calibrate our simulation’s scintillation in LAr based on their data.</a:t>
            </a:r>
          </a:p>
          <a:p>
            <a:r>
              <a:rPr lang="en-GB" sz="1800" b="0" i="0" u="none" strike="noStrike" baseline="0" dirty="0">
                <a:solidFill>
                  <a:srgbClr val="000000"/>
                </a:solidFill>
                <a:latin typeface="Calibri" panose="020F0502020204030204" pitchFamily="34" charset="0"/>
              </a:rPr>
              <a:t>We see that when we use Birk’s constant extracted by using </a:t>
            </a:r>
            <a:r>
              <a:rPr lang="en-GB" sz="1800" b="0" i="0" u="none" strike="noStrike" baseline="0" dirty="0">
                <a:solidFill>
                  <a:srgbClr val="212121"/>
                </a:solidFill>
                <a:latin typeface="Calibri" panose="020F0502020204030204" pitchFamily="34" charset="0"/>
              </a:rPr>
              <a:t>Doke et al., NIMA 269, (1988) 291-296 , or the one used by Creus et al. , there is a mismatch in the number of photoelectrons detected.</a:t>
            </a:r>
          </a:p>
          <a:p>
            <a:endParaRPr lang="en-IL" dirty="0"/>
          </a:p>
        </p:txBody>
      </p:sp>
      <p:sp>
        <p:nvSpPr>
          <p:cNvPr id="4" name="מציין מיקום של מספר שקופית 3"/>
          <p:cNvSpPr>
            <a:spLocks noGrp="1"/>
          </p:cNvSpPr>
          <p:nvPr>
            <p:ph type="sldNum" sz="quarter" idx="5"/>
          </p:nvPr>
        </p:nvSpPr>
        <p:spPr/>
        <p:txBody>
          <a:bodyPr/>
          <a:lstStyle/>
          <a:p>
            <a:fld id="{A10DA270-80F4-430D-95B5-3952240A707A}" type="slidenum">
              <a:rPr lang="en-IL" smtClean="0"/>
              <a:t>1</a:t>
            </a:fld>
            <a:endParaRPr lang="en-IL"/>
          </a:p>
        </p:txBody>
      </p:sp>
    </p:spTree>
    <p:extLst>
      <p:ext uri="{BB962C8B-B14F-4D97-AF65-F5344CB8AC3E}">
        <p14:creationId xmlns:p14="http://schemas.microsoft.com/office/powerpoint/2010/main" val="1751251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rtl="0"/>
                <a:r>
                  <a:rPr lang="en-GB" sz="1200" dirty="0"/>
                  <a:t>Thus, we want to try and find a Birk’s constant which will yield matching results with Creus et al. data.</a:t>
                </a:r>
              </a:p>
              <a:p>
                <a:pPr algn="l" rtl="0"/>
                <a:r>
                  <a:rPr lang="en-GB" sz="1200" dirty="0"/>
                  <a:t> Note that they used a logarithmic binning method on their data, but for now we will not attempt to replicate this.</a:t>
                </a:r>
              </a:p>
              <a:p>
                <a:pPr algn="l" rtl="0"/>
                <a:r>
                  <a:rPr lang="en-GB" sz="1200" dirty="0"/>
                  <a:t>By setting Birk’s constant to be </a:t>
                </a:r>
                <a14:m>
                  <m:oMath xmlns:m="http://schemas.openxmlformats.org/officeDocument/2006/math">
                    <m:r>
                      <a:rPr lang="en-GB" sz="1200" b="0" i="1" smtClean="0">
                        <a:latin typeface="Cambria Math" panose="02040503050406030204" pitchFamily="18" charset="0"/>
                      </a:rPr>
                      <m:t>0</m:t>
                    </m:r>
                    <m:r>
                      <a:rPr lang="en-GB" sz="1200" b="0" i="1" smtClean="0">
                        <a:latin typeface="Cambria Math" panose="02040503050406030204" pitchFamily="18" charset="0"/>
                      </a:rPr>
                      <m:t>.</m:t>
                    </m:r>
                    <m:r>
                      <a:rPr lang="en-GB" sz="1200" b="0" i="1" smtClean="0">
                        <a:latin typeface="Cambria Math" panose="02040503050406030204" pitchFamily="18" charset="0"/>
                      </a:rPr>
                      <m:t>1</m:t>
                    </m:r>
                    <m:f>
                      <m:fPr>
                        <m:ctrlPr>
                          <a:rPr lang="en-GB" sz="1200" b="0" i="1" smtClean="0">
                            <a:latin typeface="Cambria Math" panose="02040503050406030204" pitchFamily="18" charset="0"/>
                          </a:rPr>
                        </m:ctrlPr>
                      </m:fPr>
                      <m:num>
                        <m:r>
                          <a:rPr lang="en-GB" sz="1200" b="0" i="1" smtClean="0">
                            <a:latin typeface="Cambria Math" panose="02040503050406030204" pitchFamily="18" charset="0"/>
                          </a:rPr>
                          <m:t>𝑚𝑚</m:t>
                        </m:r>
                      </m:num>
                      <m:den>
                        <m:r>
                          <a:rPr lang="en-GB" sz="1200" b="0" i="1" smtClean="0">
                            <a:latin typeface="Cambria Math" panose="02040503050406030204" pitchFamily="18" charset="0"/>
                          </a:rPr>
                          <m:t>𝑀𝑒𝑉</m:t>
                        </m:r>
                      </m:den>
                    </m:f>
                  </m:oMath>
                </a14:m>
                <a:r>
                  <a:rPr lang="en-GB" sz="1200" dirty="0"/>
                  <a:t> , we see a good match in photoelectron numbers following 25,40 degree neutron scattering angles, except that the data has a much wider distribution. This is possibly due to neutron beam energy not being exactly monochromatic, or maybe neutron beam solid angle, though this should be account for. Alternatively, the parameter which sets the gaussian std could be wrong.</a:t>
                </a:r>
              </a:p>
              <a:p>
                <a:endParaRPr lang="en-IL" dirty="0"/>
              </a:p>
            </p:txBody>
          </p:sp>
        </mc:Choice>
        <mc:Fallback xmlns="">
          <p:sp>
            <p:nvSpPr>
              <p:cNvPr id="3" name="מציין מיקום של הערות 2"/>
              <p:cNvSpPr>
                <a:spLocks noGrp="1"/>
              </p:cNvSpPr>
              <p:nvPr>
                <p:ph type="body" idx="1"/>
              </p:nvPr>
            </p:nvSpPr>
            <p:spPr/>
            <p:txBody>
              <a:bodyPr/>
              <a:lstStyle/>
              <a:p>
                <a:pPr algn="l" rtl="0"/>
                <a:r>
                  <a:rPr lang="en-GB" sz="1200" dirty="0"/>
                  <a:t>Thus, we want to try and find a Birk’s constant which will yield matching results with Creus et al. data.</a:t>
                </a:r>
              </a:p>
              <a:p>
                <a:pPr algn="l" rtl="0"/>
                <a:r>
                  <a:rPr lang="en-GB" sz="1200" dirty="0"/>
                  <a:t> Note that they used a logarithmic binning method on their data, but for now we will not attempt to replicate this.</a:t>
                </a:r>
              </a:p>
              <a:p>
                <a:pPr algn="l" rtl="0"/>
                <a:r>
                  <a:rPr lang="en-GB" sz="1200" dirty="0"/>
                  <a:t>By setting Birk’s constant to be </a:t>
                </a:r>
                <a:r>
                  <a:rPr lang="en-GB" sz="1200" b="0" i="0">
                    <a:latin typeface="Cambria Math" panose="02040503050406030204" pitchFamily="18" charset="0"/>
                  </a:rPr>
                  <a:t>0.1 𝑚𝑚/𝑀𝑒𝑉</a:t>
                </a:r>
                <a:r>
                  <a:rPr lang="en-GB" sz="1200" dirty="0"/>
                  <a:t> , we see a good match in photoelectron numbers following 25,40 degree neutron scattering angles, except that the data has a much wider distribution. This is possibly due to neutron beam energy not being exactly monochromatic, or maybe neutron beam solid angle, though this should be account for. Alternatively, the parameter which sets the gaussian std could be wrong.</a:t>
                </a:r>
              </a:p>
              <a:p>
                <a:endParaRPr lang="en-IL" dirty="0"/>
              </a:p>
            </p:txBody>
          </p:sp>
        </mc:Fallback>
      </mc:AlternateContent>
      <p:sp>
        <p:nvSpPr>
          <p:cNvPr id="4" name="מציין מיקום של מספר שקופית 3"/>
          <p:cNvSpPr>
            <a:spLocks noGrp="1"/>
          </p:cNvSpPr>
          <p:nvPr>
            <p:ph type="sldNum" sz="quarter" idx="5"/>
          </p:nvPr>
        </p:nvSpPr>
        <p:spPr/>
        <p:txBody>
          <a:bodyPr/>
          <a:lstStyle/>
          <a:p>
            <a:fld id="{A10DA270-80F4-430D-95B5-3952240A707A}" type="slidenum">
              <a:rPr lang="en-IL" smtClean="0"/>
              <a:t>2</a:t>
            </a:fld>
            <a:endParaRPr lang="en-IL"/>
          </a:p>
        </p:txBody>
      </p:sp>
    </p:spTree>
    <p:extLst>
      <p:ext uri="{BB962C8B-B14F-4D97-AF65-F5344CB8AC3E}">
        <p14:creationId xmlns:p14="http://schemas.microsoft.com/office/powerpoint/2010/main" val="3489498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GB" sz="1200" dirty="0"/>
              <a:t>I am not sure why this is the case. Perhaps we do need to use the logarithmic binning method, which should skew all distributions towards higher photoelectron amount, and might affect larger scattering angles more so than smaller scattering angles.</a:t>
            </a:r>
            <a:endParaRPr lang="en-IL" sz="1200" dirty="0"/>
          </a:p>
          <a:p>
            <a:endParaRPr lang="en-IL" dirty="0"/>
          </a:p>
        </p:txBody>
      </p:sp>
      <p:sp>
        <p:nvSpPr>
          <p:cNvPr id="4" name="מציין מיקום של מספר שקופית 3"/>
          <p:cNvSpPr>
            <a:spLocks noGrp="1"/>
          </p:cNvSpPr>
          <p:nvPr>
            <p:ph type="sldNum" sz="quarter" idx="5"/>
          </p:nvPr>
        </p:nvSpPr>
        <p:spPr/>
        <p:txBody>
          <a:bodyPr/>
          <a:lstStyle/>
          <a:p>
            <a:fld id="{A10DA270-80F4-430D-95B5-3952240A707A}" type="slidenum">
              <a:rPr lang="en-IL" smtClean="0"/>
              <a:t>3</a:t>
            </a:fld>
            <a:endParaRPr lang="en-IL"/>
          </a:p>
        </p:txBody>
      </p:sp>
    </p:spTree>
    <p:extLst>
      <p:ext uri="{BB962C8B-B14F-4D97-AF65-F5344CB8AC3E}">
        <p14:creationId xmlns:p14="http://schemas.microsoft.com/office/powerpoint/2010/main" val="2375072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A10DA270-80F4-430D-95B5-3952240A707A}" type="slidenum">
              <a:rPr lang="en-IL" smtClean="0"/>
              <a:t>14</a:t>
            </a:fld>
            <a:endParaRPr lang="en-IL"/>
          </a:p>
        </p:txBody>
      </p:sp>
    </p:spTree>
    <p:extLst>
      <p:ext uri="{BB962C8B-B14F-4D97-AF65-F5344CB8AC3E}">
        <p14:creationId xmlns:p14="http://schemas.microsoft.com/office/powerpoint/2010/main" val="1636998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IL" dirty="0"/>
          </a:p>
        </p:txBody>
      </p:sp>
      <p:sp>
        <p:nvSpPr>
          <p:cNvPr id="4" name="מציין מיקום של מספר שקופית 3"/>
          <p:cNvSpPr>
            <a:spLocks noGrp="1"/>
          </p:cNvSpPr>
          <p:nvPr>
            <p:ph type="sldNum" sz="quarter" idx="5"/>
          </p:nvPr>
        </p:nvSpPr>
        <p:spPr/>
        <p:txBody>
          <a:bodyPr/>
          <a:lstStyle/>
          <a:p>
            <a:fld id="{A10DA270-80F4-430D-95B5-3952240A707A}" type="slidenum">
              <a:rPr lang="en-IL" smtClean="0"/>
              <a:t>24</a:t>
            </a:fld>
            <a:endParaRPr lang="en-IL"/>
          </a:p>
        </p:txBody>
      </p:sp>
    </p:spTree>
    <p:extLst>
      <p:ext uri="{BB962C8B-B14F-4D97-AF65-F5344CB8AC3E}">
        <p14:creationId xmlns:p14="http://schemas.microsoft.com/office/powerpoint/2010/main" val="748939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DF8C6F-0B04-C93B-99D7-DC8C11DE55F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0F9963FE-2A8E-3A8D-68DD-E1EC20BB4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FB81685A-2725-C286-6751-A5BCAE86703E}"/>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41D53AC9-C764-9E43-DE20-8AE09C4C3528}"/>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CABD1552-E378-6D3C-CC7A-5913E41C6961}"/>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614896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052EF3-7C3B-DA77-B234-11E88CCA58FD}"/>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29E2594E-46C5-E122-89B0-0B868988BABF}"/>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A94C882D-6194-76B6-382D-CECB362D9ED6}"/>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E815CE6A-A602-2500-E951-348EF3D2173E}"/>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EA7FE926-CA84-3914-948E-28888DC81CC1}"/>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581776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30DB85E-02C9-D049-D2C0-F6931DC15DF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1BD6C420-3B6E-D432-FD7A-FE5CBCF9B1E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B67B6EE5-AE8F-3FAD-CCAB-637A33A507F5}"/>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B3348454-FE6D-11C0-8201-AAA9AC2DD729}"/>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0A32AD98-1916-EEE5-CA14-770548F81930}"/>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3343866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70A00D-A712-45C3-E0D6-03602AD83DFB}"/>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63573ABC-CC8B-B455-AF62-AE9974E26F32}"/>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24514D58-4B4F-1FC3-B990-FA5552707923}"/>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A3937E12-CD6F-2556-F5C3-AF5DB4B40393}"/>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E57D70F6-6E46-BDDA-EAAE-ECE9B6C76C21}"/>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165502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2AA1C1-83E8-0D66-992C-A2998497929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2E8A21C2-05F5-8DAE-7E09-A53AB63C3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AAE536-011F-6816-633B-F5F2CCDE78D6}"/>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33FC451C-78DF-864A-6227-5A40FD3507B1}"/>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59F43888-DDAF-9C5B-D24D-1877ABEF195A}"/>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33350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BF24BB-5965-CFF4-2357-CAE5AC025F45}"/>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E62E5212-15F3-FEF3-78F3-A7742FC0B65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A9906A2D-3A07-EFE7-9827-9539AE8AB00C}"/>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2AA2F8AA-6C91-C7D3-9F7E-FB19AB8A2F10}"/>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6" name="מציין מיקום של כותרת תחתונה 5">
            <a:extLst>
              <a:ext uri="{FF2B5EF4-FFF2-40B4-BE49-F238E27FC236}">
                <a16:creationId xmlns:a16="http://schemas.microsoft.com/office/drawing/2014/main" id="{69C3B1EE-AD55-39EA-3C66-227789F6F833}"/>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3DC8D504-A7CD-60B7-299F-C3B9C2336039}"/>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3191562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025D40-838A-FA2F-15A3-ACBF91A4882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ECA9AAB3-3960-749E-85FC-17D125B467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F210F2E-EC10-BB40-48E1-9DD36D6EFAB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230C18CC-03F3-AE3C-0FBB-E9FFCD2057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448B7BC5-89FD-9F52-B19B-6A6F268256C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BFE10AD9-2E6B-C70E-4055-CCE235D6BAA9}"/>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8" name="מציין מיקום של כותרת תחתונה 7">
            <a:extLst>
              <a:ext uri="{FF2B5EF4-FFF2-40B4-BE49-F238E27FC236}">
                <a16:creationId xmlns:a16="http://schemas.microsoft.com/office/drawing/2014/main" id="{1E92A65D-7DA3-2421-9888-7C4EFD87B39D}"/>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1E3743C5-7E6E-FF2F-27C8-9FDF7CD8C04D}"/>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3659450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9A8DA7-D833-9E84-4113-40263D98FD80}"/>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18B865FB-CB72-1ED5-CF07-042C16B85A43}"/>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4" name="מציין מיקום של כותרת תחתונה 3">
            <a:extLst>
              <a:ext uri="{FF2B5EF4-FFF2-40B4-BE49-F238E27FC236}">
                <a16:creationId xmlns:a16="http://schemas.microsoft.com/office/drawing/2014/main" id="{90F13FD7-3D18-8402-BB00-C8D5CF25EFB6}"/>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D592E26D-5730-8BE7-C297-D8C8E0787799}"/>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290753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407FE77-2854-5188-AB97-5EF256E1383C}"/>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3" name="מציין מיקום של כותרת תחתונה 2">
            <a:extLst>
              <a:ext uri="{FF2B5EF4-FFF2-40B4-BE49-F238E27FC236}">
                <a16:creationId xmlns:a16="http://schemas.microsoft.com/office/drawing/2014/main" id="{5902F6A7-0F7C-D9C4-682D-9214A91F6E0B}"/>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CDB07B52-7777-F0BC-0424-6EB80882AF74}"/>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1103506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143BCC-22D8-C9D5-D335-8149651315D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797EF703-93E4-EA6F-6791-0EC2879D5B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F56A6223-E797-1B42-A5E0-256CDBD2E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C2BBFD6-7AC3-D602-8ECF-199AFB03CC7C}"/>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6" name="מציין מיקום של כותרת תחתונה 5">
            <a:extLst>
              <a:ext uri="{FF2B5EF4-FFF2-40B4-BE49-F238E27FC236}">
                <a16:creationId xmlns:a16="http://schemas.microsoft.com/office/drawing/2014/main" id="{15CC5A6A-6408-89FA-09DE-B55770169E44}"/>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1ED1013C-8BC2-FBCF-DF67-45E661723B63}"/>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1410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044682-DC88-EAF6-2E92-A3D4B2120E1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54C9CD4A-43FD-79AC-A8B7-53292A4EB6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CF812353-33ED-E672-337A-A4FB34BF2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BB91C0B-855C-40FD-758A-84D2D45D3940}"/>
              </a:ext>
            </a:extLst>
          </p:cNvPr>
          <p:cNvSpPr>
            <a:spLocks noGrp="1"/>
          </p:cNvSpPr>
          <p:nvPr>
            <p:ph type="dt" sz="half" idx="10"/>
          </p:nvPr>
        </p:nvSpPr>
        <p:spPr/>
        <p:txBody>
          <a:bodyPr/>
          <a:lstStyle/>
          <a:p>
            <a:fld id="{2D35A2E4-E210-4C72-836A-95FBEE277613}" type="datetimeFigureOut">
              <a:rPr lang="en-IL" smtClean="0"/>
              <a:t>13/12/2024</a:t>
            </a:fld>
            <a:endParaRPr lang="en-IL"/>
          </a:p>
        </p:txBody>
      </p:sp>
      <p:sp>
        <p:nvSpPr>
          <p:cNvPr id="6" name="מציין מיקום של כותרת תחתונה 5">
            <a:extLst>
              <a:ext uri="{FF2B5EF4-FFF2-40B4-BE49-F238E27FC236}">
                <a16:creationId xmlns:a16="http://schemas.microsoft.com/office/drawing/2014/main" id="{75781CD3-9D53-B488-7A04-D9866F47D54E}"/>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A100DC00-22A9-22AB-BD41-E616960EDD02}"/>
              </a:ext>
            </a:extLst>
          </p:cNvPr>
          <p:cNvSpPr>
            <a:spLocks noGrp="1"/>
          </p:cNvSpPr>
          <p:nvPr>
            <p:ph type="sldNum" sz="quarter" idx="12"/>
          </p:nvPr>
        </p:nvSpPr>
        <p:spPr/>
        <p:txBody>
          <a:bodyPr/>
          <a:lstStyle/>
          <a:p>
            <a:fld id="{1FEA84C2-CECF-4B20-ACEC-9446F20FE68F}" type="slidenum">
              <a:rPr lang="en-IL" smtClean="0"/>
              <a:t>‹#›</a:t>
            </a:fld>
            <a:endParaRPr lang="en-IL"/>
          </a:p>
        </p:txBody>
      </p:sp>
    </p:spTree>
    <p:extLst>
      <p:ext uri="{BB962C8B-B14F-4D97-AF65-F5344CB8AC3E}">
        <p14:creationId xmlns:p14="http://schemas.microsoft.com/office/powerpoint/2010/main" val="273999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59532FE-0EFF-7699-B3E5-AE85C47695A3}"/>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DE3D19E5-FD8E-EF73-40D0-4A9A484677C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E4AD29E6-996A-578E-5F7C-D125B38CEBA5}"/>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D35A2E4-E210-4C72-836A-95FBEE277613}" type="datetimeFigureOut">
              <a:rPr lang="en-IL" smtClean="0"/>
              <a:t>13/12/2024</a:t>
            </a:fld>
            <a:endParaRPr lang="en-IL"/>
          </a:p>
        </p:txBody>
      </p:sp>
      <p:sp>
        <p:nvSpPr>
          <p:cNvPr id="5" name="מציין מיקום של כותרת תחתונה 4">
            <a:extLst>
              <a:ext uri="{FF2B5EF4-FFF2-40B4-BE49-F238E27FC236}">
                <a16:creationId xmlns:a16="http://schemas.microsoft.com/office/drawing/2014/main" id="{DAD6BC18-6BF3-7AD5-F028-B78C7E297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540F3E4C-751D-16AE-3FC8-9CAAE1E9CBC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FEA84C2-CECF-4B20-ACEC-9446F20FE68F}" type="slidenum">
              <a:rPr lang="en-IL" smtClean="0"/>
              <a:t>‹#›</a:t>
            </a:fld>
            <a:endParaRPr lang="en-IL"/>
          </a:p>
        </p:txBody>
      </p:sp>
    </p:spTree>
    <p:extLst>
      <p:ext uri="{BB962C8B-B14F-4D97-AF65-F5344CB8AC3E}">
        <p14:creationId xmlns:p14="http://schemas.microsoft.com/office/powerpoint/2010/main" val="1933275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48550/arXiv.1306.4605" TargetMode="External"/><Relationship Id="rId13" Type="http://schemas.openxmlformats.org/officeDocument/2006/relationships/hyperlink" Target="https://doi.org/10.48550/arXiv.1304.6117" TargetMode="External"/><Relationship Id="rId18" Type="http://schemas.openxmlformats.org/officeDocument/2006/relationships/hyperlink" Target="https://doi.org/10.48550/arXiv.1511.07724" TargetMode="External"/><Relationship Id="rId26" Type="http://schemas.openxmlformats.org/officeDocument/2006/relationships/hyperlink" Target="https://doi.org/10.48550/arXiv.1204.6218" TargetMode="External"/><Relationship Id="rId3" Type="http://schemas.openxmlformats.org/officeDocument/2006/relationships/hyperlink" Target="https://doi.org/10.48550/arXiv.1306.1712" TargetMode="External"/><Relationship Id="rId21" Type="http://schemas.openxmlformats.org/officeDocument/2006/relationships/hyperlink" Target="https://doi.org/10.1016/0168-9002(88)90892-3" TargetMode="External"/><Relationship Id="rId7" Type="http://schemas.openxmlformats.org/officeDocument/2006/relationships/hyperlink" Target="https://doi.org/10.48550/arXiv.1511.07725" TargetMode="External"/><Relationship Id="rId12" Type="http://schemas.openxmlformats.org/officeDocument/2006/relationships/hyperlink" Target="https://doi.org/10.1364/AO.380185" TargetMode="External"/><Relationship Id="rId17" Type="http://schemas.openxmlformats.org/officeDocument/2006/relationships/hyperlink" Target="https://doi.org/10.1016/S0168-9002(96)00740-1" TargetMode="External"/><Relationship Id="rId25" Type="http://schemas.openxmlformats.org/officeDocument/2006/relationships/hyperlink" Target="https://doi.org/10.48550/arXiv.1304.6117" TargetMode="External"/><Relationship Id="rId2" Type="http://schemas.openxmlformats.org/officeDocument/2006/relationships/hyperlink" Target="https://doi.org/10.1016/j.nima.2003.11.423" TargetMode="External"/><Relationship Id="rId16" Type="http://schemas.openxmlformats.org/officeDocument/2006/relationships/hyperlink" Target="https://doi.org/10.48550/arXiv.1611.02481" TargetMode="External"/><Relationship Id="rId20" Type="http://schemas.openxmlformats.org/officeDocument/2006/relationships/hyperlink" Target="https://doi.org/10.48550/arXiv.1306.4605" TargetMode="External"/><Relationship Id="rId1" Type="http://schemas.openxmlformats.org/officeDocument/2006/relationships/slideLayout" Target="../slideLayouts/slideLayout2.xml"/><Relationship Id="rId6" Type="http://schemas.openxmlformats.org/officeDocument/2006/relationships/hyperlink" Target="https://doi.org/10.48550/arXiv.1511.07724" TargetMode="External"/><Relationship Id="rId11" Type="http://schemas.openxmlformats.org/officeDocument/2006/relationships/hyperlink" Target="https://doi.org/10.1140/epjc/s10052-018-5807-z" TargetMode="External"/><Relationship Id="rId24" Type="http://schemas.openxmlformats.org/officeDocument/2006/relationships/hyperlink" Target="https://doi.org/10.1364/AO.380185" TargetMode="External"/><Relationship Id="rId5" Type="http://schemas.openxmlformats.org/officeDocument/2006/relationships/hyperlink" Target="https://doi.org/10.1016/S0168-9002(96)00740-1" TargetMode="External"/><Relationship Id="rId15" Type="http://schemas.openxmlformats.org/officeDocument/2006/relationships/image" Target="../media/image37.png"/><Relationship Id="rId23" Type="http://schemas.openxmlformats.org/officeDocument/2006/relationships/hyperlink" Target="https://doi.org/10.1140/epjc/s10052-018-5807-z" TargetMode="External"/><Relationship Id="rId10" Type="http://schemas.openxmlformats.org/officeDocument/2006/relationships/hyperlink" Target="https://doi.org/10.48550/arXiv.1104.3259" TargetMode="External"/><Relationship Id="rId19" Type="http://schemas.openxmlformats.org/officeDocument/2006/relationships/hyperlink" Target="https://doi.org/10.48550/arXiv.1511.07725" TargetMode="External"/><Relationship Id="rId4" Type="http://schemas.openxmlformats.org/officeDocument/2006/relationships/hyperlink" Target="https://doi.org/10.48550/arXiv.1611.02481" TargetMode="External"/><Relationship Id="rId9" Type="http://schemas.openxmlformats.org/officeDocument/2006/relationships/hyperlink" Target="https://doi.org/10.1016/0168-9002(88)90892-3" TargetMode="External"/><Relationship Id="rId14" Type="http://schemas.openxmlformats.org/officeDocument/2006/relationships/hyperlink" Target="https://doi.org/10.48550/arXiv.1204.6218" TargetMode="External"/><Relationship Id="rId22" Type="http://schemas.openxmlformats.org/officeDocument/2006/relationships/hyperlink" Target="https://doi.org/10.48550/arXiv.1104.325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1F4AA8EC-8FBF-EEA3-DD76-29BAB731C3C1}"/>
              </a:ext>
            </a:extLst>
          </p:cNvPr>
          <p:cNvSpPr txBox="1"/>
          <p:nvPr/>
        </p:nvSpPr>
        <p:spPr>
          <a:xfrm>
            <a:off x="0" y="0"/>
            <a:ext cx="12192000" cy="584775"/>
          </a:xfrm>
          <a:prstGeom prst="rect">
            <a:avLst/>
          </a:prstGeom>
          <a:noFill/>
        </p:spPr>
        <p:txBody>
          <a:bodyPr wrap="square" rtlCol="0">
            <a:spAutoFit/>
          </a:bodyPr>
          <a:lstStyle/>
          <a:p>
            <a:pPr algn="l" rtl="0"/>
            <a:r>
              <a:rPr lang="en-GB" sz="3200" b="1" u="sng" dirty="0"/>
              <a:t>Idea: Calibrate Geant4 optical photon simulation using Creus et al. data</a:t>
            </a:r>
          </a:p>
        </p:txBody>
      </p:sp>
      <p:pic>
        <p:nvPicPr>
          <p:cNvPr id="15" name="תמונה 14">
            <a:extLst>
              <a:ext uri="{FF2B5EF4-FFF2-40B4-BE49-F238E27FC236}">
                <a16:creationId xmlns:a16="http://schemas.microsoft.com/office/drawing/2014/main" id="{DE818C0D-8E46-1F32-BC7E-9BD936955FC9}"/>
              </a:ext>
            </a:extLst>
          </p:cNvPr>
          <p:cNvPicPr>
            <a:picLocks noChangeAspect="1"/>
          </p:cNvPicPr>
          <p:nvPr/>
        </p:nvPicPr>
        <p:blipFill>
          <a:blip r:embed="rId3"/>
          <a:stretch>
            <a:fillRect/>
          </a:stretch>
        </p:blipFill>
        <p:spPr>
          <a:xfrm>
            <a:off x="-1" y="642024"/>
            <a:ext cx="11908971" cy="6215976"/>
          </a:xfrm>
          <a:prstGeom prst="rect">
            <a:avLst/>
          </a:prstGeom>
        </p:spPr>
      </p:pic>
    </p:spTree>
    <p:extLst>
      <p:ext uri="{BB962C8B-B14F-4D97-AF65-F5344CB8AC3E}">
        <p14:creationId xmlns:p14="http://schemas.microsoft.com/office/powerpoint/2010/main" val="206474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טבלה 4">
                <a:extLst>
                  <a:ext uri="{FF2B5EF4-FFF2-40B4-BE49-F238E27FC236}">
                    <a16:creationId xmlns:a16="http://schemas.microsoft.com/office/drawing/2014/main" id="{D5C1D3FF-0075-E2BE-0BF4-95A4F94E3F9E}"/>
                  </a:ext>
                </a:extLst>
              </p:cNvPr>
              <p:cNvGraphicFramePr>
                <a:graphicFrameLocks noGrp="1"/>
              </p:cNvGraphicFramePr>
              <p:nvPr>
                <p:extLst>
                  <p:ext uri="{D42A27DB-BD31-4B8C-83A1-F6EECF244321}">
                    <p14:modId xmlns:p14="http://schemas.microsoft.com/office/powerpoint/2010/main" val="1819465903"/>
                  </p:ext>
                </p:extLst>
              </p:nvPr>
            </p:nvGraphicFramePr>
            <p:xfrm>
              <a:off x="674913" y="1665515"/>
              <a:ext cx="10649860" cy="4950094"/>
            </p:xfrm>
            <a:graphic>
              <a:graphicData uri="http://schemas.openxmlformats.org/drawingml/2006/table">
                <a:tbl>
                  <a:tblPr firstRow="1" bandRow="1">
                    <a:tableStyleId>{5C22544A-7EE6-4342-B048-85BDC9FD1C3A}</a:tableStyleId>
                  </a:tblPr>
                  <a:tblGrid>
                    <a:gridCol w="2662465">
                      <a:extLst>
                        <a:ext uri="{9D8B030D-6E8A-4147-A177-3AD203B41FA5}">
                          <a16:colId xmlns:a16="http://schemas.microsoft.com/office/drawing/2014/main" val="755249663"/>
                        </a:ext>
                      </a:extLst>
                    </a:gridCol>
                    <a:gridCol w="2662465">
                      <a:extLst>
                        <a:ext uri="{9D8B030D-6E8A-4147-A177-3AD203B41FA5}">
                          <a16:colId xmlns:a16="http://schemas.microsoft.com/office/drawing/2014/main" val="603145328"/>
                        </a:ext>
                      </a:extLst>
                    </a:gridCol>
                    <a:gridCol w="2662465">
                      <a:extLst>
                        <a:ext uri="{9D8B030D-6E8A-4147-A177-3AD203B41FA5}">
                          <a16:colId xmlns:a16="http://schemas.microsoft.com/office/drawing/2014/main" val="2749159670"/>
                        </a:ext>
                      </a:extLst>
                    </a:gridCol>
                    <a:gridCol w="2662465">
                      <a:extLst>
                        <a:ext uri="{9D8B030D-6E8A-4147-A177-3AD203B41FA5}">
                          <a16:colId xmlns:a16="http://schemas.microsoft.com/office/drawing/2014/main" val="3212342638"/>
                        </a:ext>
                      </a:extLst>
                    </a:gridCol>
                  </a:tblGrid>
                  <a:tr h="541600">
                    <a:tc>
                      <a:txBody>
                        <a:bodyPr/>
                        <a:lstStyle/>
                        <a:p>
                          <a:pPr algn="ctr" rtl="0"/>
                          <a:r>
                            <a:rPr lang="en-GB" dirty="0"/>
                            <a:t>Parameter</a:t>
                          </a:r>
                          <a:endParaRPr lang="en-IL" dirty="0"/>
                        </a:p>
                      </a:txBody>
                      <a:tcPr/>
                    </a:tc>
                    <a:tc>
                      <a:txBody>
                        <a:bodyPr/>
                        <a:lstStyle/>
                        <a:p>
                          <a:pPr algn="ctr" rtl="0"/>
                          <a:r>
                            <a:rPr lang="en-GB" dirty="0"/>
                            <a:t>Value</a:t>
                          </a:r>
                          <a:endParaRPr lang="en-IL" dirty="0"/>
                        </a:p>
                      </a:txBody>
                      <a:tcPr/>
                    </a:tc>
                    <a:tc>
                      <a:txBody>
                        <a:bodyPr/>
                        <a:lstStyle/>
                        <a:p>
                          <a:pPr algn="ctr" rtl="0"/>
                          <a:r>
                            <a:rPr lang="en-GB" dirty="0"/>
                            <a:t>Dimensions</a:t>
                          </a:r>
                          <a:endParaRPr lang="en-IL" dirty="0"/>
                        </a:p>
                      </a:txBody>
                      <a:tcPr/>
                    </a:tc>
                    <a:tc>
                      <a:txBody>
                        <a:bodyPr/>
                        <a:lstStyle/>
                        <a:p>
                          <a:pPr algn="ctr" rtl="0"/>
                          <a:r>
                            <a:rPr lang="en-GB" dirty="0"/>
                            <a:t>Ref.</a:t>
                          </a:r>
                          <a:endParaRPr lang="en-IL" dirty="0"/>
                        </a:p>
                      </a:txBody>
                      <a:tcPr/>
                    </a:tc>
                    <a:extLst>
                      <a:ext uri="{0D108BD9-81ED-4DB2-BD59-A6C34878D82A}">
                        <a16:rowId xmlns:a16="http://schemas.microsoft.com/office/drawing/2014/main" val="4138098032"/>
                      </a:ext>
                    </a:extLst>
                  </a:tr>
                  <a:tr h="906711">
                    <a:tc>
                      <a:txBody>
                        <a:bodyPr/>
                        <a:lstStyle/>
                        <a:p>
                          <a:pPr algn="ctr" rtl="0"/>
                          <a:r>
                            <a:rPr lang="en-GB" dirty="0"/>
                            <a:t>S</a:t>
                          </a:r>
                          <a:endParaRPr lang="en-IL" dirty="0"/>
                        </a:p>
                      </a:txBody>
                      <a:tcPr/>
                    </a:tc>
                    <a:tc>
                      <a:txBody>
                        <a:bodyPr/>
                        <a:lstStyle/>
                        <a:p>
                          <a:pPr algn="ctr" rtl="0"/>
                          <a:r>
                            <a:rPr lang="en-GB" dirty="0"/>
                            <a:t>40000</a:t>
                          </a:r>
                          <a:endParaRPr lang="en-IL" dirty="0"/>
                        </a:p>
                      </a:txBody>
                      <a:tcPr/>
                    </a:tc>
                    <a:tc>
                      <a:txBody>
                        <a:bodyPr/>
                        <a:lstStyle/>
                        <a:p>
                          <a:pPr algn="ctr" rtl="0"/>
                          <a14:m>
                            <m:oMathPara xmlns:m="http://schemas.openxmlformats.org/officeDocument/2006/math">
                              <m:oMathParaPr>
                                <m:jc m:val="centerGroup"/>
                              </m:oMathParaPr>
                              <m:oMath xmlns:m="http://schemas.openxmlformats.org/officeDocument/2006/math">
                                <m:f>
                                  <m:fPr>
                                    <m:ctrlPr>
                                      <a:rPr lang="en-GB" i="1" dirty="0" smtClean="0">
                                        <a:latin typeface="Cambria Math" panose="02040503050406030204" pitchFamily="18" charset="0"/>
                                      </a:rPr>
                                    </m:ctrlPr>
                                  </m:fPr>
                                  <m:num>
                                    <m:r>
                                      <a:rPr lang="en-GB" i="1" dirty="0" smtClean="0">
                                        <a:latin typeface="Cambria Math" panose="02040503050406030204" pitchFamily="18" charset="0"/>
                                      </a:rPr>
                                      <m:t>𝑃</m:t>
                                    </m:r>
                                    <m:r>
                                      <a:rPr lang="en-GB" i="1" dirty="0" smtClean="0">
                                        <a:latin typeface="Cambria Math" panose="02040503050406030204" pitchFamily="18" charset="0"/>
                                      </a:rPr>
                                      <m:t>h</m:t>
                                    </m:r>
                                    <m:r>
                                      <a:rPr lang="en-GB" i="1" dirty="0" smtClean="0">
                                        <a:latin typeface="Cambria Math" panose="02040503050406030204" pitchFamily="18" charset="0"/>
                                      </a:rPr>
                                      <m:t>𝑜𝑡𝑜𝑛𝑠</m:t>
                                    </m:r>
                                  </m:num>
                                  <m:den>
                                    <m:r>
                                      <a:rPr lang="en-GB" b="0" i="1" dirty="0" smtClean="0">
                                        <a:latin typeface="Cambria Math" panose="02040503050406030204" pitchFamily="18" charset="0"/>
                                      </a:rPr>
                                      <m:t>𝑀</m:t>
                                    </m:r>
                                    <m:r>
                                      <a:rPr lang="en-GB" i="1" dirty="0" smtClean="0">
                                        <a:latin typeface="Cambria Math" panose="02040503050406030204" pitchFamily="18" charset="0"/>
                                      </a:rPr>
                                      <m:t>𝑒𝑉</m:t>
                                    </m:r>
                                  </m:den>
                                </m:f>
                              </m:oMath>
                            </m:oMathPara>
                          </a14:m>
                          <a:endParaRPr lang="en-IL" dirty="0"/>
                        </a:p>
                      </a:txBody>
                      <a:tcPr/>
                    </a:tc>
                    <a:tc>
                      <a:txBody>
                        <a:bodyPr/>
                        <a:lstStyle/>
                        <a:p>
                          <a:pPr algn="ctr" rtl="0"/>
                          <a:r>
                            <a:rPr lang="en-GB" dirty="0"/>
                            <a:t>Agnes et. al (ARIS)</a:t>
                          </a:r>
                          <a:endParaRPr lang="en-IL" dirty="0"/>
                        </a:p>
                      </a:txBody>
                      <a:tcPr/>
                    </a:tc>
                    <a:extLst>
                      <a:ext uri="{0D108BD9-81ED-4DB2-BD59-A6C34878D82A}">
                        <a16:rowId xmlns:a16="http://schemas.microsoft.com/office/drawing/2014/main" val="3552691631"/>
                      </a:ext>
                    </a:extLst>
                  </a:tr>
                  <a:tr h="549122">
                    <a:tc>
                      <a:txBody>
                        <a:bodyPr/>
                        <a:lstStyle/>
                        <a:p>
                          <a:pPr algn="ctr" rtl="0"/>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&lt;</m:t>
                                </m:r>
                                <m:r>
                                  <a:rPr lang="en-GB" i="1" dirty="0" smtClean="0">
                                    <a:latin typeface="Cambria Math" panose="02040503050406030204" pitchFamily="18" charset="0"/>
                                  </a:rPr>
                                  <m:t>𝑑𝑥</m:t>
                                </m:r>
                                <m:r>
                                  <a:rPr lang="en-GB" i="1" dirty="0" smtClean="0">
                                    <a:latin typeface="Cambria Math" panose="02040503050406030204" pitchFamily="18" charset="0"/>
                                  </a:rPr>
                                  <m:t>&gt;</m:t>
                                </m:r>
                              </m:oMath>
                            </m:oMathPara>
                          </a14:m>
                          <a:endParaRPr lang="en-IL" dirty="0"/>
                        </a:p>
                      </a:txBody>
                      <a:tcPr/>
                    </a:tc>
                    <a:tc>
                      <a:txBody>
                        <a:bodyPr/>
                        <a:lstStyle/>
                        <a:p>
                          <a:pPr algn="ctr"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m:t>
                                </m:r>
                                <m:r>
                                  <a:rPr lang="en-GB" b="0" i="1" smtClean="0">
                                    <a:latin typeface="Cambria Math" panose="02040503050406030204" pitchFamily="18" charset="0"/>
                                  </a:rPr>
                                  <m:t>15</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m:t>
                                    </m:r>
                                    <m:r>
                                      <a:rPr lang="en-GB" b="0" i="1" smtClean="0">
                                        <a:latin typeface="Cambria Math" panose="02040503050406030204" pitchFamily="18" charset="0"/>
                                      </a:rPr>
                                      <m:t>4</m:t>
                                    </m:r>
                                  </m:sup>
                                </m:sSup>
                              </m:oMath>
                            </m:oMathPara>
                          </a14:m>
                          <a:endParaRPr lang="en-IL" dirty="0"/>
                        </a:p>
                      </a:txBody>
                      <a:tcPr/>
                    </a:tc>
                    <a:tc>
                      <a:txBody>
                        <a:bodyPr/>
                        <a:lstStyle/>
                        <a:p>
                          <a:pPr algn="ctr" rtl="0"/>
                          <a:r>
                            <a:rPr lang="en-GB" dirty="0"/>
                            <a:t>mm</a:t>
                          </a:r>
                          <a:endParaRPr lang="en-IL" dirty="0"/>
                        </a:p>
                      </a:txBody>
                      <a:tcPr/>
                    </a:tc>
                    <a:tc>
                      <a:txBody>
                        <a:bodyPr/>
                        <a:lstStyle/>
                        <a:p>
                          <a:pPr algn="ctr" rtl="0"/>
                          <a:r>
                            <a:rPr lang="en-GB" dirty="0"/>
                            <a:t>GEANT4</a:t>
                          </a:r>
                          <a:endParaRPr lang="en-IL" dirty="0"/>
                        </a:p>
                      </a:txBody>
                      <a:tcPr/>
                    </a:tc>
                    <a:extLst>
                      <a:ext uri="{0D108BD9-81ED-4DB2-BD59-A6C34878D82A}">
                        <a16:rowId xmlns:a16="http://schemas.microsoft.com/office/drawing/2014/main" val="1362412543"/>
                      </a:ext>
                    </a:extLst>
                  </a:tr>
                  <a:tr h="906616">
                    <a:tc>
                      <a:txBody>
                        <a:bodyPr/>
                        <a:lstStyle/>
                        <a:p>
                          <a:pPr algn="ctr"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&lt;</m:t>
                                </m:r>
                                <m:f>
                                  <m:fPr>
                                    <m:ctrlPr>
                                      <a:rPr lang="en-GB" b="0" i="1" smtClean="0">
                                        <a:latin typeface="Cambria Math" panose="02040503050406030204" pitchFamily="18" charset="0"/>
                                      </a:rPr>
                                    </m:ctrlPr>
                                  </m:fPr>
                                  <m:num>
                                    <m:r>
                                      <a:rPr lang="en-GB" b="0" i="1" smtClean="0">
                                        <a:latin typeface="Cambria Math" panose="02040503050406030204" pitchFamily="18" charset="0"/>
                                      </a:rPr>
                                      <m:t>𝑑𝐸</m:t>
                                    </m:r>
                                  </m:num>
                                  <m:den>
                                    <m:r>
                                      <a:rPr lang="en-GB" b="0" i="1" smtClean="0">
                                        <a:latin typeface="Cambria Math" panose="02040503050406030204" pitchFamily="18" charset="0"/>
                                      </a:rPr>
                                      <m:t>𝑑𝑥</m:t>
                                    </m:r>
                                  </m:den>
                                </m:f>
                                <m:r>
                                  <a:rPr lang="en-GB" b="0" i="1" smtClean="0">
                                    <a:latin typeface="Cambria Math" panose="02040503050406030204" pitchFamily="18" charset="0"/>
                                  </a:rPr>
                                  <m:t>&gt;</m:t>
                                </m:r>
                              </m:oMath>
                            </m:oMathPara>
                          </a14:m>
                          <a:endParaRPr lang="en-IL" dirty="0"/>
                        </a:p>
                      </a:txBody>
                      <a:tcPr/>
                    </a:tc>
                    <a:tc>
                      <a:txBody>
                        <a:bodyPr/>
                        <a:lstStyle/>
                        <a:p>
                          <a:pPr algn="ctr" rtl="0"/>
                          <a:r>
                            <a:rPr lang="en-GB" dirty="0"/>
                            <a:t>34.93</a:t>
                          </a:r>
                          <a:endParaRPr lang="en-IL" dirty="0"/>
                        </a:p>
                      </a:txBody>
                      <a:tcPr/>
                    </a:tc>
                    <a:tc>
                      <a:txBody>
                        <a:bodyPr/>
                        <a:lstStyle/>
                        <a:p>
                          <a:pPr algn="ctr" rtl="0"/>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𝑀𝑒𝑉</m:t>
                                    </m:r>
                                  </m:num>
                                  <m:den>
                                    <m:r>
                                      <a:rPr lang="en-GB" b="0" i="1" smtClean="0">
                                        <a:latin typeface="Cambria Math" panose="02040503050406030204" pitchFamily="18" charset="0"/>
                                      </a:rPr>
                                      <m:t>𝑚𝑚</m:t>
                                    </m:r>
                                  </m:den>
                                </m:f>
                              </m:oMath>
                            </m:oMathPara>
                          </a14:m>
                          <a:endParaRPr lang="en-IL" dirty="0"/>
                        </a:p>
                      </a:txBody>
                      <a:tcPr/>
                    </a:tc>
                    <a:tc>
                      <a:txBody>
                        <a:bodyPr/>
                        <a:lstStyle/>
                        <a:p>
                          <a:pPr algn="ctr" rtl="0"/>
                          <a:r>
                            <a:rPr lang="en-GB" dirty="0"/>
                            <a:t>GEANT4</a:t>
                          </a:r>
                          <a:endParaRPr lang="en-IL" dirty="0"/>
                        </a:p>
                      </a:txBody>
                      <a:tcPr/>
                    </a:tc>
                    <a:extLst>
                      <a:ext uri="{0D108BD9-81ED-4DB2-BD59-A6C34878D82A}">
                        <a16:rowId xmlns:a16="http://schemas.microsoft.com/office/drawing/2014/main" val="1409974898"/>
                      </a:ext>
                    </a:extLst>
                  </a:tr>
                  <a:tr h="549122">
                    <a:tc>
                      <a:txBody>
                        <a:bodyPr/>
                        <a:lstStyle/>
                        <a:p>
                          <a:pPr algn="ctr" rtl="0"/>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Δ</m:t>
                                </m:r>
                                <m:r>
                                  <a:rPr lang="en-GB" b="0" i="1" smtClean="0">
                                    <a:latin typeface="Cambria Math" panose="02040503050406030204" pitchFamily="18" charset="0"/>
                                  </a:rPr>
                                  <m:t>𝑙</m:t>
                                </m:r>
                              </m:oMath>
                            </m:oMathPara>
                          </a14:m>
                          <a:endParaRPr lang="en-IL" dirty="0"/>
                        </a:p>
                      </a:txBody>
                      <a:tcPr/>
                    </a:tc>
                    <a:tc>
                      <a:txBody>
                        <a:bodyPr/>
                        <a:lstStyle/>
                        <a:p>
                          <a:pPr algn="ctr" rtl="0"/>
                          <a:r>
                            <a:rPr lang="en-GB" dirty="0"/>
                            <a:t>10</a:t>
                          </a:r>
                          <a:endParaRPr lang="en-IL" dirty="0"/>
                        </a:p>
                      </a:txBody>
                      <a:tcPr/>
                    </a:tc>
                    <a:tc>
                      <a:txBody>
                        <a:bodyPr/>
                        <a:lstStyle/>
                        <a:p>
                          <a:pPr algn="ctr"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𝑐𝑚</m:t>
                                </m:r>
                              </m:oMath>
                            </m:oMathPara>
                          </a14:m>
                          <a:endParaRPr lang="en-IL" dirty="0"/>
                        </a:p>
                      </a:txBody>
                      <a:tcPr/>
                    </a:tc>
                    <a:tc>
                      <a:txBody>
                        <a:bodyPr/>
                        <a:lstStyle/>
                        <a:p>
                          <a:pPr algn="ctr" rtl="0"/>
                          <a:r>
                            <a:rPr lang="en-GB" dirty="0"/>
                            <a:t>GEANT4</a:t>
                          </a:r>
                          <a:endParaRPr lang="en-IL" dirty="0"/>
                        </a:p>
                      </a:txBody>
                      <a:tcPr/>
                    </a:tc>
                    <a:extLst>
                      <a:ext uri="{0D108BD9-81ED-4DB2-BD59-A6C34878D82A}">
                        <a16:rowId xmlns:a16="http://schemas.microsoft.com/office/drawing/2014/main" val="1098083515"/>
                      </a:ext>
                    </a:extLst>
                  </a:tr>
                  <a:tr h="947801">
                    <a:tc>
                      <a:txBody>
                        <a:bodyPr/>
                        <a:lstStyle/>
                        <a:p>
                          <a:pPr algn="ctr" rtl="0"/>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𝑙</m:t>
                                    </m:r>
                                  </m:e>
                                  <m:sub>
                                    <m:r>
                                      <a:rPr lang="en-GB" b="0" i="1" smtClean="0">
                                        <a:latin typeface="Cambria Math" panose="02040503050406030204" pitchFamily="18" charset="0"/>
                                      </a:rPr>
                                      <m:t>𝑎𝑡𝑡</m:t>
                                    </m:r>
                                  </m:sub>
                                </m:sSub>
                              </m:oMath>
                            </m:oMathPara>
                          </a14:m>
                          <a:endParaRPr lang="en-IL" dirty="0"/>
                        </a:p>
                      </a:txBody>
                      <a:tcPr/>
                    </a:tc>
                    <a:tc>
                      <a:txBody>
                        <a:bodyPr/>
                        <a:lstStyle/>
                        <a:p>
                          <a:pPr algn="ctr" rtl="0"/>
                          <a:r>
                            <a:rPr lang="en-GB" dirty="0"/>
                            <a:t>66</a:t>
                          </a:r>
                          <a:endParaRPr lang="en-IL" dirty="0"/>
                        </a:p>
                      </a:txBody>
                      <a:tcPr/>
                    </a:tc>
                    <a:tc>
                      <a:txBody>
                        <a:bodyPr/>
                        <a:lstStyle/>
                        <a:p>
                          <a:pPr algn="ctr"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𝑐𝑚</m:t>
                                </m:r>
                              </m:oMath>
                            </m:oMathPara>
                          </a14:m>
                          <a:endParaRPr lang="en-IL" dirty="0"/>
                        </a:p>
                      </a:txBody>
                      <a:tcPr/>
                    </a:tc>
                    <a:tc>
                      <a:txBody>
                        <a:bodyPr/>
                        <a:lstStyle/>
                        <a:p>
                          <a:pPr algn="ctr" rtl="0"/>
                          <a:r>
                            <a:rPr lang="en-GB" dirty="0"/>
                            <a:t>Ishida, NIMA 384 (1997)</a:t>
                          </a:r>
                          <a:endParaRPr lang="en-IL" dirty="0"/>
                        </a:p>
                      </a:txBody>
                      <a:tcPr/>
                    </a:tc>
                    <a:extLst>
                      <a:ext uri="{0D108BD9-81ED-4DB2-BD59-A6C34878D82A}">
                        <a16:rowId xmlns:a16="http://schemas.microsoft.com/office/drawing/2014/main" val="3298434979"/>
                      </a:ext>
                    </a:extLst>
                  </a:tr>
                  <a:tr h="549122">
                    <a:tc>
                      <a:txBody>
                        <a:bodyPr/>
                        <a:lstStyle/>
                        <a:p>
                          <a:pPr algn="ctr"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𝑄</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𝑡𝑜𝑡</m:t>
                                    </m:r>
                                  </m:sub>
                                </m:sSub>
                              </m:oMath>
                            </m:oMathPara>
                          </a14:m>
                          <a:endParaRPr lang="en-IL" dirty="0"/>
                        </a:p>
                      </a:txBody>
                      <a:tcPr/>
                    </a:tc>
                    <a:tc>
                      <a:txBody>
                        <a:bodyPr/>
                        <a:lstStyle/>
                        <a:p>
                          <a:pPr algn="ctr" rtl="0"/>
                          <a:r>
                            <a:rPr lang="en-GB" dirty="0"/>
                            <a:t>15</a:t>
                          </a:r>
                          <a:endParaRPr lang="en-IL" dirty="0"/>
                        </a:p>
                      </a:txBody>
                      <a:tcPr/>
                    </a:tc>
                    <a:tc>
                      <a:txBody>
                        <a:bodyPr/>
                        <a:lstStyle/>
                        <a:p>
                          <a:pPr algn="ctr" rtl="0"/>
                          <a:r>
                            <a:rPr lang="en-GB" dirty="0"/>
                            <a:t>%</a:t>
                          </a:r>
                          <a:endParaRPr lang="en-IL" dirty="0"/>
                        </a:p>
                      </a:txBody>
                      <a:tcPr/>
                    </a:tc>
                    <a:tc>
                      <a:txBody>
                        <a:bodyPr/>
                        <a:lstStyle/>
                        <a:p>
                          <a:pPr algn="ctr" rtl="0"/>
                          <a:r>
                            <a:rPr lang="en-GB" dirty="0"/>
                            <a:t>Creus et. al</a:t>
                          </a:r>
                          <a:endParaRPr lang="en-IL" dirty="0"/>
                        </a:p>
                      </a:txBody>
                      <a:tcPr/>
                    </a:tc>
                    <a:extLst>
                      <a:ext uri="{0D108BD9-81ED-4DB2-BD59-A6C34878D82A}">
                        <a16:rowId xmlns:a16="http://schemas.microsoft.com/office/drawing/2014/main" val="635671411"/>
                      </a:ext>
                    </a:extLst>
                  </a:tr>
                </a:tbl>
              </a:graphicData>
            </a:graphic>
          </p:graphicFrame>
        </mc:Choice>
        <mc:Fallback xmlns="">
          <p:graphicFrame>
            <p:nvGraphicFramePr>
              <p:cNvPr id="4" name="טבלה 4">
                <a:extLst>
                  <a:ext uri="{FF2B5EF4-FFF2-40B4-BE49-F238E27FC236}">
                    <a16:creationId xmlns:a16="http://schemas.microsoft.com/office/drawing/2014/main" id="{D5C1D3FF-0075-E2BE-0BF4-95A4F94E3F9E}"/>
                  </a:ext>
                </a:extLst>
              </p:cNvPr>
              <p:cNvGraphicFramePr>
                <a:graphicFrameLocks noGrp="1"/>
              </p:cNvGraphicFramePr>
              <p:nvPr>
                <p:extLst>
                  <p:ext uri="{D42A27DB-BD31-4B8C-83A1-F6EECF244321}">
                    <p14:modId xmlns:p14="http://schemas.microsoft.com/office/powerpoint/2010/main" val="1819465903"/>
                  </p:ext>
                </p:extLst>
              </p:nvPr>
            </p:nvGraphicFramePr>
            <p:xfrm>
              <a:off x="674913" y="1665515"/>
              <a:ext cx="10649860" cy="4950094"/>
            </p:xfrm>
            <a:graphic>
              <a:graphicData uri="http://schemas.openxmlformats.org/drawingml/2006/table">
                <a:tbl>
                  <a:tblPr firstRow="1" bandRow="1">
                    <a:tableStyleId>{5C22544A-7EE6-4342-B048-85BDC9FD1C3A}</a:tableStyleId>
                  </a:tblPr>
                  <a:tblGrid>
                    <a:gridCol w="2662465">
                      <a:extLst>
                        <a:ext uri="{9D8B030D-6E8A-4147-A177-3AD203B41FA5}">
                          <a16:colId xmlns:a16="http://schemas.microsoft.com/office/drawing/2014/main" val="755249663"/>
                        </a:ext>
                      </a:extLst>
                    </a:gridCol>
                    <a:gridCol w="2662465">
                      <a:extLst>
                        <a:ext uri="{9D8B030D-6E8A-4147-A177-3AD203B41FA5}">
                          <a16:colId xmlns:a16="http://schemas.microsoft.com/office/drawing/2014/main" val="603145328"/>
                        </a:ext>
                      </a:extLst>
                    </a:gridCol>
                    <a:gridCol w="2662465">
                      <a:extLst>
                        <a:ext uri="{9D8B030D-6E8A-4147-A177-3AD203B41FA5}">
                          <a16:colId xmlns:a16="http://schemas.microsoft.com/office/drawing/2014/main" val="2749159670"/>
                        </a:ext>
                      </a:extLst>
                    </a:gridCol>
                    <a:gridCol w="2662465">
                      <a:extLst>
                        <a:ext uri="{9D8B030D-6E8A-4147-A177-3AD203B41FA5}">
                          <a16:colId xmlns:a16="http://schemas.microsoft.com/office/drawing/2014/main" val="3212342638"/>
                        </a:ext>
                      </a:extLst>
                    </a:gridCol>
                  </a:tblGrid>
                  <a:tr h="541600">
                    <a:tc>
                      <a:txBody>
                        <a:bodyPr/>
                        <a:lstStyle/>
                        <a:p>
                          <a:pPr algn="ctr" rtl="0"/>
                          <a:r>
                            <a:rPr lang="en-GB" dirty="0"/>
                            <a:t>Parameter</a:t>
                          </a:r>
                          <a:endParaRPr lang="en-IL" dirty="0"/>
                        </a:p>
                      </a:txBody>
                      <a:tcPr/>
                    </a:tc>
                    <a:tc>
                      <a:txBody>
                        <a:bodyPr/>
                        <a:lstStyle/>
                        <a:p>
                          <a:pPr algn="ctr" rtl="0"/>
                          <a:r>
                            <a:rPr lang="en-GB" dirty="0"/>
                            <a:t>Value</a:t>
                          </a:r>
                          <a:endParaRPr lang="en-IL" dirty="0"/>
                        </a:p>
                      </a:txBody>
                      <a:tcPr/>
                    </a:tc>
                    <a:tc>
                      <a:txBody>
                        <a:bodyPr/>
                        <a:lstStyle/>
                        <a:p>
                          <a:pPr algn="ctr" rtl="0"/>
                          <a:r>
                            <a:rPr lang="en-GB" dirty="0"/>
                            <a:t>Dimensions</a:t>
                          </a:r>
                          <a:endParaRPr lang="en-IL" dirty="0"/>
                        </a:p>
                      </a:txBody>
                      <a:tcPr/>
                    </a:tc>
                    <a:tc>
                      <a:txBody>
                        <a:bodyPr/>
                        <a:lstStyle/>
                        <a:p>
                          <a:pPr algn="ctr" rtl="0"/>
                          <a:r>
                            <a:rPr lang="en-GB" dirty="0"/>
                            <a:t>Ref.</a:t>
                          </a:r>
                          <a:endParaRPr lang="en-IL" dirty="0"/>
                        </a:p>
                      </a:txBody>
                      <a:tcPr/>
                    </a:tc>
                    <a:extLst>
                      <a:ext uri="{0D108BD9-81ED-4DB2-BD59-A6C34878D82A}">
                        <a16:rowId xmlns:a16="http://schemas.microsoft.com/office/drawing/2014/main" val="4138098032"/>
                      </a:ext>
                    </a:extLst>
                  </a:tr>
                  <a:tr h="906711">
                    <a:tc>
                      <a:txBody>
                        <a:bodyPr/>
                        <a:lstStyle/>
                        <a:p>
                          <a:pPr algn="ctr" rtl="0"/>
                          <a:r>
                            <a:rPr lang="en-GB" dirty="0"/>
                            <a:t>S</a:t>
                          </a:r>
                          <a:endParaRPr lang="en-IL" dirty="0"/>
                        </a:p>
                      </a:txBody>
                      <a:tcPr/>
                    </a:tc>
                    <a:tc>
                      <a:txBody>
                        <a:bodyPr/>
                        <a:lstStyle/>
                        <a:p>
                          <a:pPr algn="ctr" rtl="0"/>
                          <a:r>
                            <a:rPr lang="en-GB" dirty="0"/>
                            <a:t>40000</a:t>
                          </a:r>
                          <a:endParaRPr lang="en-IL" dirty="0"/>
                        </a:p>
                      </a:txBody>
                      <a:tcPr/>
                    </a:tc>
                    <a:tc>
                      <a:txBody>
                        <a:bodyPr/>
                        <a:lstStyle/>
                        <a:p>
                          <a:endParaRPr lang="en-IL"/>
                        </a:p>
                      </a:txBody>
                      <a:tcPr>
                        <a:blipFill>
                          <a:blip r:embed="rId2"/>
                          <a:stretch>
                            <a:fillRect l="-200229" t="-63087" r="-100915" b="-387248"/>
                          </a:stretch>
                        </a:blipFill>
                      </a:tcPr>
                    </a:tc>
                    <a:tc>
                      <a:txBody>
                        <a:bodyPr/>
                        <a:lstStyle/>
                        <a:p>
                          <a:pPr algn="ctr" rtl="0"/>
                          <a:r>
                            <a:rPr lang="en-GB" dirty="0"/>
                            <a:t>Agnes et. al (ARIS)</a:t>
                          </a:r>
                          <a:endParaRPr lang="en-IL" dirty="0"/>
                        </a:p>
                      </a:txBody>
                      <a:tcPr/>
                    </a:tc>
                    <a:extLst>
                      <a:ext uri="{0D108BD9-81ED-4DB2-BD59-A6C34878D82A}">
                        <a16:rowId xmlns:a16="http://schemas.microsoft.com/office/drawing/2014/main" val="3552691631"/>
                      </a:ext>
                    </a:extLst>
                  </a:tr>
                  <a:tr h="549122">
                    <a:tc>
                      <a:txBody>
                        <a:bodyPr/>
                        <a:lstStyle/>
                        <a:p>
                          <a:endParaRPr lang="en-IL"/>
                        </a:p>
                      </a:txBody>
                      <a:tcPr>
                        <a:blipFill>
                          <a:blip r:embed="rId2"/>
                          <a:stretch>
                            <a:fillRect l="-229" t="-270000" r="-300915" b="-541111"/>
                          </a:stretch>
                        </a:blipFill>
                      </a:tcPr>
                    </a:tc>
                    <a:tc>
                      <a:txBody>
                        <a:bodyPr/>
                        <a:lstStyle/>
                        <a:p>
                          <a:endParaRPr lang="en-IL"/>
                        </a:p>
                      </a:txBody>
                      <a:tcPr>
                        <a:blipFill>
                          <a:blip r:embed="rId2"/>
                          <a:stretch>
                            <a:fillRect l="-100229" t="-270000" r="-200915" b="-541111"/>
                          </a:stretch>
                        </a:blipFill>
                      </a:tcPr>
                    </a:tc>
                    <a:tc>
                      <a:txBody>
                        <a:bodyPr/>
                        <a:lstStyle/>
                        <a:p>
                          <a:pPr algn="ctr" rtl="0"/>
                          <a:r>
                            <a:rPr lang="en-GB" dirty="0"/>
                            <a:t>mm</a:t>
                          </a:r>
                          <a:endParaRPr lang="en-IL" dirty="0"/>
                        </a:p>
                      </a:txBody>
                      <a:tcPr/>
                    </a:tc>
                    <a:tc>
                      <a:txBody>
                        <a:bodyPr/>
                        <a:lstStyle/>
                        <a:p>
                          <a:pPr algn="ctr" rtl="0"/>
                          <a:r>
                            <a:rPr lang="en-GB" dirty="0"/>
                            <a:t>GEANT4</a:t>
                          </a:r>
                          <a:endParaRPr lang="en-IL" dirty="0"/>
                        </a:p>
                      </a:txBody>
                      <a:tcPr/>
                    </a:tc>
                    <a:extLst>
                      <a:ext uri="{0D108BD9-81ED-4DB2-BD59-A6C34878D82A}">
                        <a16:rowId xmlns:a16="http://schemas.microsoft.com/office/drawing/2014/main" val="1362412543"/>
                      </a:ext>
                    </a:extLst>
                  </a:tr>
                  <a:tr h="906616">
                    <a:tc>
                      <a:txBody>
                        <a:bodyPr/>
                        <a:lstStyle/>
                        <a:p>
                          <a:endParaRPr lang="en-IL"/>
                        </a:p>
                      </a:txBody>
                      <a:tcPr>
                        <a:blipFill>
                          <a:blip r:embed="rId2"/>
                          <a:stretch>
                            <a:fillRect l="-229" t="-223490" r="-300915" b="-226846"/>
                          </a:stretch>
                        </a:blipFill>
                      </a:tcPr>
                    </a:tc>
                    <a:tc>
                      <a:txBody>
                        <a:bodyPr/>
                        <a:lstStyle/>
                        <a:p>
                          <a:pPr algn="ctr" rtl="0"/>
                          <a:r>
                            <a:rPr lang="en-GB" dirty="0"/>
                            <a:t>34.93</a:t>
                          </a:r>
                          <a:endParaRPr lang="en-IL" dirty="0"/>
                        </a:p>
                      </a:txBody>
                      <a:tcPr/>
                    </a:tc>
                    <a:tc>
                      <a:txBody>
                        <a:bodyPr/>
                        <a:lstStyle/>
                        <a:p>
                          <a:endParaRPr lang="en-IL"/>
                        </a:p>
                      </a:txBody>
                      <a:tcPr>
                        <a:blipFill>
                          <a:blip r:embed="rId2"/>
                          <a:stretch>
                            <a:fillRect l="-200229" t="-223490" r="-100915" b="-226846"/>
                          </a:stretch>
                        </a:blipFill>
                      </a:tcPr>
                    </a:tc>
                    <a:tc>
                      <a:txBody>
                        <a:bodyPr/>
                        <a:lstStyle/>
                        <a:p>
                          <a:pPr algn="ctr" rtl="0"/>
                          <a:r>
                            <a:rPr lang="en-GB" dirty="0"/>
                            <a:t>GEANT4</a:t>
                          </a:r>
                          <a:endParaRPr lang="en-IL" dirty="0"/>
                        </a:p>
                      </a:txBody>
                      <a:tcPr/>
                    </a:tc>
                    <a:extLst>
                      <a:ext uri="{0D108BD9-81ED-4DB2-BD59-A6C34878D82A}">
                        <a16:rowId xmlns:a16="http://schemas.microsoft.com/office/drawing/2014/main" val="1409974898"/>
                      </a:ext>
                    </a:extLst>
                  </a:tr>
                  <a:tr h="549122">
                    <a:tc>
                      <a:txBody>
                        <a:bodyPr/>
                        <a:lstStyle/>
                        <a:p>
                          <a:endParaRPr lang="en-IL"/>
                        </a:p>
                      </a:txBody>
                      <a:tcPr>
                        <a:blipFill>
                          <a:blip r:embed="rId2"/>
                          <a:stretch>
                            <a:fillRect l="-229" t="-535556" r="-300915" b="-275556"/>
                          </a:stretch>
                        </a:blipFill>
                      </a:tcPr>
                    </a:tc>
                    <a:tc>
                      <a:txBody>
                        <a:bodyPr/>
                        <a:lstStyle/>
                        <a:p>
                          <a:pPr algn="ctr" rtl="0"/>
                          <a:r>
                            <a:rPr lang="en-GB" dirty="0"/>
                            <a:t>10</a:t>
                          </a:r>
                          <a:endParaRPr lang="en-IL" dirty="0"/>
                        </a:p>
                      </a:txBody>
                      <a:tcPr/>
                    </a:tc>
                    <a:tc>
                      <a:txBody>
                        <a:bodyPr/>
                        <a:lstStyle/>
                        <a:p>
                          <a:endParaRPr lang="en-IL"/>
                        </a:p>
                      </a:txBody>
                      <a:tcPr>
                        <a:blipFill>
                          <a:blip r:embed="rId2"/>
                          <a:stretch>
                            <a:fillRect l="-200229" t="-535556" r="-100915" b="-275556"/>
                          </a:stretch>
                        </a:blipFill>
                      </a:tcPr>
                    </a:tc>
                    <a:tc>
                      <a:txBody>
                        <a:bodyPr/>
                        <a:lstStyle/>
                        <a:p>
                          <a:pPr algn="ctr" rtl="0"/>
                          <a:r>
                            <a:rPr lang="en-GB" dirty="0"/>
                            <a:t>GEANT4</a:t>
                          </a:r>
                          <a:endParaRPr lang="en-IL" dirty="0"/>
                        </a:p>
                      </a:txBody>
                      <a:tcPr/>
                    </a:tc>
                    <a:extLst>
                      <a:ext uri="{0D108BD9-81ED-4DB2-BD59-A6C34878D82A}">
                        <a16:rowId xmlns:a16="http://schemas.microsoft.com/office/drawing/2014/main" val="1098083515"/>
                      </a:ext>
                    </a:extLst>
                  </a:tr>
                  <a:tr h="947801">
                    <a:tc>
                      <a:txBody>
                        <a:bodyPr/>
                        <a:lstStyle/>
                        <a:p>
                          <a:endParaRPr lang="en-IL"/>
                        </a:p>
                      </a:txBody>
                      <a:tcPr>
                        <a:blipFill>
                          <a:blip r:embed="rId2"/>
                          <a:stretch>
                            <a:fillRect l="-229" t="-366667" r="-300915" b="-58974"/>
                          </a:stretch>
                        </a:blipFill>
                      </a:tcPr>
                    </a:tc>
                    <a:tc>
                      <a:txBody>
                        <a:bodyPr/>
                        <a:lstStyle/>
                        <a:p>
                          <a:pPr algn="ctr" rtl="0"/>
                          <a:r>
                            <a:rPr lang="en-GB" dirty="0"/>
                            <a:t>66</a:t>
                          </a:r>
                          <a:endParaRPr lang="en-IL" dirty="0"/>
                        </a:p>
                      </a:txBody>
                      <a:tcPr/>
                    </a:tc>
                    <a:tc>
                      <a:txBody>
                        <a:bodyPr/>
                        <a:lstStyle/>
                        <a:p>
                          <a:endParaRPr lang="en-IL"/>
                        </a:p>
                      </a:txBody>
                      <a:tcPr>
                        <a:blipFill>
                          <a:blip r:embed="rId2"/>
                          <a:stretch>
                            <a:fillRect l="-200229" t="-366667" r="-100915" b="-58974"/>
                          </a:stretch>
                        </a:blipFill>
                      </a:tcPr>
                    </a:tc>
                    <a:tc>
                      <a:txBody>
                        <a:bodyPr/>
                        <a:lstStyle/>
                        <a:p>
                          <a:pPr algn="ctr" rtl="0"/>
                          <a:r>
                            <a:rPr lang="en-GB" dirty="0"/>
                            <a:t>Ishida, NIMA 384 (1997)</a:t>
                          </a:r>
                          <a:endParaRPr lang="en-IL" dirty="0"/>
                        </a:p>
                      </a:txBody>
                      <a:tcPr/>
                    </a:tc>
                    <a:extLst>
                      <a:ext uri="{0D108BD9-81ED-4DB2-BD59-A6C34878D82A}">
                        <a16:rowId xmlns:a16="http://schemas.microsoft.com/office/drawing/2014/main" val="3298434979"/>
                      </a:ext>
                    </a:extLst>
                  </a:tr>
                  <a:tr h="549122">
                    <a:tc>
                      <a:txBody>
                        <a:bodyPr/>
                        <a:lstStyle/>
                        <a:p>
                          <a:endParaRPr lang="en-IL"/>
                        </a:p>
                      </a:txBody>
                      <a:tcPr>
                        <a:blipFill>
                          <a:blip r:embed="rId2"/>
                          <a:stretch>
                            <a:fillRect l="-229" t="-808889" r="-300915" b="-2222"/>
                          </a:stretch>
                        </a:blipFill>
                      </a:tcPr>
                    </a:tc>
                    <a:tc>
                      <a:txBody>
                        <a:bodyPr/>
                        <a:lstStyle/>
                        <a:p>
                          <a:pPr algn="ctr" rtl="0"/>
                          <a:r>
                            <a:rPr lang="en-GB" dirty="0"/>
                            <a:t>15</a:t>
                          </a:r>
                          <a:endParaRPr lang="en-IL" dirty="0"/>
                        </a:p>
                      </a:txBody>
                      <a:tcPr/>
                    </a:tc>
                    <a:tc>
                      <a:txBody>
                        <a:bodyPr/>
                        <a:lstStyle/>
                        <a:p>
                          <a:pPr algn="ctr" rtl="0"/>
                          <a:r>
                            <a:rPr lang="en-GB" dirty="0"/>
                            <a:t>%</a:t>
                          </a:r>
                          <a:endParaRPr lang="en-IL" dirty="0"/>
                        </a:p>
                      </a:txBody>
                      <a:tcPr/>
                    </a:tc>
                    <a:tc>
                      <a:txBody>
                        <a:bodyPr/>
                        <a:lstStyle/>
                        <a:p>
                          <a:pPr algn="ctr" rtl="0"/>
                          <a:r>
                            <a:rPr lang="en-GB" dirty="0"/>
                            <a:t>Creus et. al</a:t>
                          </a:r>
                          <a:endParaRPr lang="en-IL" dirty="0"/>
                        </a:p>
                      </a:txBody>
                      <a:tcPr/>
                    </a:tc>
                    <a:extLst>
                      <a:ext uri="{0D108BD9-81ED-4DB2-BD59-A6C34878D82A}">
                        <a16:rowId xmlns:a16="http://schemas.microsoft.com/office/drawing/2014/main" val="635671411"/>
                      </a:ext>
                    </a:extLst>
                  </a:tr>
                </a:tbl>
              </a:graphicData>
            </a:graphic>
          </p:graphicFrame>
        </mc:Fallback>
      </mc:AlternateContent>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AE12CE66-0F67-EEE5-6D27-E3ECBA7639A3}"/>
                  </a:ext>
                </a:extLst>
              </p:cNvPr>
              <p:cNvSpPr txBox="1"/>
              <p:nvPr/>
            </p:nvSpPr>
            <p:spPr>
              <a:xfrm>
                <a:off x="674913" y="46449"/>
                <a:ext cx="11146971" cy="1362937"/>
              </a:xfrm>
              <a:prstGeom prst="rect">
                <a:avLst/>
              </a:prstGeom>
              <a:noFill/>
            </p:spPr>
            <p:txBody>
              <a:bodyPr wrap="square" rtlCol="0">
                <a:spAutoFit/>
              </a:bodyPr>
              <a:lstStyle/>
              <a:p>
                <a:pPr algn="just" rtl="0"/>
                <a14:m>
                  <m:oMath xmlns:m="http://schemas.openxmlformats.org/officeDocument/2006/math">
                    <m:r>
                      <a:rPr lang="en-GB" sz="2400" i="1" smtClean="0">
                        <a:latin typeface="Cambria Math" panose="02040503050406030204" pitchFamily="18" charset="0"/>
                      </a:rPr>
                      <m:t>&lt;</m:t>
                    </m:r>
                    <m:f>
                      <m:fPr>
                        <m:ctrlPr>
                          <a:rPr lang="en-GB" sz="2400" i="1">
                            <a:latin typeface="Cambria Math" panose="02040503050406030204" pitchFamily="18" charset="0"/>
                          </a:rPr>
                        </m:ctrlPr>
                      </m:fPr>
                      <m:num>
                        <m:r>
                          <a:rPr lang="en-GB" sz="2400" i="1">
                            <a:latin typeface="Cambria Math" panose="02040503050406030204" pitchFamily="18" charset="0"/>
                          </a:rPr>
                          <m:t>𝑑𝐸</m:t>
                        </m:r>
                      </m:num>
                      <m:den>
                        <m:r>
                          <a:rPr lang="en-GB" sz="2400" i="1">
                            <a:latin typeface="Cambria Math" panose="02040503050406030204" pitchFamily="18" charset="0"/>
                          </a:rPr>
                          <m:t>𝑑𝑥</m:t>
                        </m:r>
                      </m:den>
                    </m:f>
                    <m:r>
                      <a:rPr lang="en-GB" sz="2400" i="1">
                        <a:latin typeface="Cambria Math" panose="02040503050406030204" pitchFamily="18" charset="0"/>
                      </a:rPr>
                      <m:t>&gt;</m:t>
                    </m:r>
                  </m:oMath>
                </a14:m>
                <a:r>
                  <a:rPr lang="en-GB" sz="2400" dirty="0"/>
                  <a:t> calculated by taking the total (mean) Energy of the recoil nucleus following a </a:t>
                </a:r>
                <a14:m>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25</m:t>
                        </m:r>
                      </m:e>
                      <m:sup>
                        <m:r>
                          <a:rPr lang="en-GB" sz="2400" b="0" i="1" smtClean="0">
                            <a:latin typeface="Cambria Math" panose="02040503050406030204" pitchFamily="18" charset="0"/>
                          </a:rPr>
                          <m:t>∘</m:t>
                        </m:r>
                      </m:sup>
                    </m:sSup>
                  </m:oMath>
                </a14:m>
                <a:r>
                  <a:rPr lang="en-GB" sz="2400" dirty="0"/>
                  <a:t> neutron scatter = </a:t>
                </a:r>
                <a14:m>
                  <m:oMath xmlns:m="http://schemas.openxmlformats.org/officeDocument/2006/math">
                    <m:r>
                      <a:rPr lang="en-GB" sz="2400" b="0" i="1" smtClean="0">
                        <a:latin typeface="Cambria Math" panose="02040503050406030204" pitchFamily="18" charset="0"/>
                      </a:rPr>
                      <m:t>11</m:t>
                    </m:r>
                    <m:r>
                      <a:rPr lang="en-GB" sz="2400" b="0" i="1" smtClean="0">
                        <a:latin typeface="Cambria Math" panose="02040503050406030204" pitchFamily="18" charset="0"/>
                      </a:rPr>
                      <m:t>.</m:t>
                    </m:r>
                    <m:r>
                      <a:rPr lang="en-GB" sz="2400" b="0" i="1" smtClean="0">
                        <a:latin typeface="Cambria Math" panose="02040503050406030204" pitchFamily="18" charset="0"/>
                      </a:rPr>
                      <m:t>5</m:t>
                    </m:r>
                    <m:r>
                      <a:rPr lang="en-GB" sz="2400" b="0" i="1" smtClean="0">
                        <a:latin typeface="Cambria Math" panose="02040503050406030204" pitchFamily="18" charset="0"/>
                      </a:rPr>
                      <m:t>𝑘𝑒𝑉</m:t>
                    </m:r>
                    <m:r>
                      <a:rPr lang="en-GB" sz="2400" b="0" i="1" smtClean="0">
                        <a:latin typeface="Cambria Math" panose="02040503050406030204" pitchFamily="18" charset="0"/>
                      </a:rPr>
                      <m:t> </m:t>
                    </m:r>
                  </m:oMath>
                </a14:m>
                <a:r>
                  <a:rPr lang="en-GB" sz="2400" dirty="0"/>
                  <a:t>And dividing by the average total path length of the nucleus and the average number of steps it takes in the simulation.</a:t>
                </a:r>
                <a:endParaRPr lang="en-IL" sz="2400" dirty="0"/>
              </a:p>
            </p:txBody>
          </p:sp>
        </mc:Choice>
        <mc:Fallback xmlns="">
          <p:sp>
            <p:nvSpPr>
              <p:cNvPr id="5" name="תיבת טקסט 4">
                <a:extLst>
                  <a:ext uri="{FF2B5EF4-FFF2-40B4-BE49-F238E27FC236}">
                    <a16:creationId xmlns:a16="http://schemas.microsoft.com/office/drawing/2014/main" id="{AE12CE66-0F67-EEE5-6D27-E3ECBA7639A3}"/>
                  </a:ext>
                </a:extLst>
              </p:cNvPr>
              <p:cNvSpPr txBox="1">
                <a:spLocks noRot="1" noChangeAspect="1" noMove="1" noResize="1" noEditPoints="1" noAdjustHandles="1" noChangeArrowheads="1" noChangeShapeType="1" noTextEdit="1"/>
              </p:cNvSpPr>
              <p:nvPr/>
            </p:nvSpPr>
            <p:spPr>
              <a:xfrm>
                <a:off x="674913" y="46449"/>
                <a:ext cx="11146971" cy="1362937"/>
              </a:xfrm>
              <a:prstGeom prst="rect">
                <a:avLst/>
              </a:prstGeom>
              <a:blipFill>
                <a:blip r:embed="rId3"/>
                <a:stretch>
                  <a:fillRect l="-875" r="-821" b="-9417"/>
                </a:stretch>
              </a:blipFill>
            </p:spPr>
            <p:txBody>
              <a:bodyPr/>
              <a:lstStyle/>
              <a:p>
                <a:r>
                  <a:rPr lang="en-IL">
                    <a:noFill/>
                  </a:rPr>
                  <a:t> </a:t>
                </a:r>
              </a:p>
            </p:txBody>
          </p:sp>
        </mc:Fallback>
      </mc:AlternateContent>
    </p:spTree>
    <p:extLst>
      <p:ext uri="{BB962C8B-B14F-4D97-AF65-F5344CB8AC3E}">
        <p14:creationId xmlns:p14="http://schemas.microsoft.com/office/powerpoint/2010/main" val="352436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BAFA4CF0-2C21-7955-CADD-25B02EEC921A}"/>
              </a:ext>
            </a:extLst>
          </p:cNvPr>
          <p:cNvPicPr>
            <a:picLocks noChangeAspect="1"/>
          </p:cNvPicPr>
          <p:nvPr/>
        </p:nvPicPr>
        <p:blipFill>
          <a:blip r:embed="rId2"/>
          <a:stretch>
            <a:fillRect/>
          </a:stretch>
        </p:blipFill>
        <p:spPr>
          <a:xfrm>
            <a:off x="0" y="1"/>
            <a:ext cx="5974047" cy="3091542"/>
          </a:xfrm>
          <a:prstGeom prst="rect">
            <a:avLst/>
          </a:prstGeom>
        </p:spPr>
      </p:pic>
      <p:pic>
        <p:nvPicPr>
          <p:cNvPr id="7" name="תמונה 6">
            <a:extLst>
              <a:ext uri="{FF2B5EF4-FFF2-40B4-BE49-F238E27FC236}">
                <a16:creationId xmlns:a16="http://schemas.microsoft.com/office/drawing/2014/main" id="{7B91A914-1481-2507-694B-04C34E414964}"/>
              </a:ext>
            </a:extLst>
          </p:cNvPr>
          <p:cNvPicPr>
            <a:picLocks noChangeAspect="1"/>
          </p:cNvPicPr>
          <p:nvPr/>
        </p:nvPicPr>
        <p:blipFill>
          <a:blip r:embed="rId3"/>
          <a:stretch>
            <a:fillRect/>
          </a:stretch>
        </p:blipFill>
        <p:spPr>
          <a:xfrm>
            <a:off x="5758543" y="1"/>
            <a:ext cx="6433456" cy="3313964"/>
          </a:xfrm>
          <a:prstGeom prst="rect">
            <a:avLst/>
          </a:prstGeom>
        </p:spPr>
      </p:pic>
      <p:pic>
        <p:nvPicPr>
          <p:cNvPr id="10" name="תמונה 9">
            <a:extLst>
              <a:ext uri="{FF2B5EF4-FFF2-40B4-BE49-F238E27FC236}">
                <a16:creationId xmlns:a16="http://schemas.microsoft.com/office/drawing/2014/main" id="{F86054A0-57F3-8783-219B-D7A9DA97EC20}"/>
              </a:ext>
            </a:extLst>
          </p:cNvPr>
          <p:cNvPicPr>
            <a:picLocks noChangeAspect="1"/>
          </p:cNvPicPr>
          <p:nvPr/>
        </p:nvPicPr>
        <p:blipFill>
          <a:blip r:embed="rId4"/>
          <a:stretch>
            <a:fillRect/>
          </a:stretch>
        </p:blipFill>
        <p:spPr>
          <a:xfrm>
            <a:off x="0" y="3211801"/>
            <a:ext cx="7053944" cy="3646200"/>
          </a:xfrm>
          <a:prstGeom prst="rect">
            <a:avLst/>
          </a:prstGeom>
        </p:spPr>
      </p:pic>
    </p:spTree>
    <p:extLst>
      <p:ext uri="{BB962C8B-B14F-4D97-AF65-F5344CB8AC3E}">
        <p14:creationId xmlns:p14="http://schemas.microsoft.com/office/powerpoint/2010/main" val="375258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D77C972-362F-83BF-41A2-55523B1CE59A}"/>
              </a:ext>
            </a:extLst>
          </p:cNvPr>
          <p:cNvSpPr>
            <a:spLocks noGrp="1"/>
          </p:cNvSpPr>
          <p:nvPr>
            <p:ph idx="1"/>
          </p:nvPr>
        </p:nvSpPr>
        <p:spPr/>
        <p:txBody>
          <a:bodyPr>
            <a:normAutofit/>
          </a:bodyPr>
          <a:lstStyle/>
          <a:p>
            <a:pPr algn="l" rtl="0"/>
            <a:r>
              <a:rPr lang="en-GB" sz="3600" dirty="0"/>
              <a:t>After many attempts we decided to ditch Creus’ work for now, and focus on two other works – one is the Darkside detector and the other is the ARIS collaboration.</a:t>
            </a:r>
          </a:p>
          <a:p>
            <a:pPr algn="l" rtl="0"/>
            <a:r>
              <a:rPr lang="en-GB" sz="3600" dirty="0"/>
              <a:t> We start by fitting our simulation results to their gamma ray data by manipulating Birk’s constant and the optical photon attenuation length in LAr.</a:t>
            </a:r>
            <a:endParaRPr lang="en-IL" sz="3600" dirty="0"/>
          </a:p>
        </p:txBody>
      </p:sp>
    </p:spTree>
    <p:extLst>
      <p:ext uri="{BB962C8B-B14F-4D97-AF65-F5344CB8AC3E}">
        <p14:creationId xmlns:p14="http://schemas.microsoft.com/office/powerpoint/2010/main" val="416534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8141568A-F116-7FAB-C565-F887A4BE1E29}"/>
              </a:ext>
            </a:extLst>
          </p:cNvPr>
          <p:cNvPicPr>
            <a:picLocks noChangeAspect="1"/>
          </p:cNvPicPr>
          <p:nvPr/>
        </p:nvPicPr>
        <p:blipFill>
          <a:blip r:embed="rId2"/>
          <a:stretch>
            <a:fillRect/>
          </a:stretch>
        </p:blipFill>
        <p:spPr>
          <a:xfrm>
            <a:off x="1" y="0"/>
            <a:ext cx="5939042" cy="3004457"/>
          </a:xfrm>
          <a:prstGeom prst="rect">
            <a:avLst/>
          </a:prstGeom>
        </p:spPr>
      </p:pic>
      <p:pic>
        <p:nvPicPr>
          <p:cNvPr id="17" name="תמונה 16">
            <a:extLst>
              <a:ext uri="{FF2B5EF4-FFF2-40B4-BE49-F238E27FC236}">
                <a16:creationId xmlns:a16="http://schemas.microsoft.com/office/drawing/2014/main" id="{B18C1CE2-7A27-5888-7DB6-81A992B5D692}"/>
              </a:ext>
            </a:extLst>
          </p:cNvPr>
          <p:cNvPicPr>
            <a:picLocks noChangeAspect="1"/>
          </p:cNvPicPr>
          <p:nvPr/>
        </p:nvPicPr>
        <p:blipFill>
          <a:blip r:embed="rId3"/>
          <a:stretch>
            <a:fillRect/>
          </a:stretch>
        </p:blipFill>
        <p:spPr>
          <a:xfrm>
            <a:off x="5939043" y="0"/>
            <a:ext cx="6252956" cy="3233350"/>
          </a:xfrm>
          <a:prstGeom prst="rect">
            <a:avLst/>
          </a:prstGeom>
        </p:spPr>
      </p:pic>
      <p:pic>
        <p:nvPicPr>
          <p:cNvPr id="19" name="תמונה 18">
            <a:extLst>
              <a:ext uri="{FF2B5EF4-FFF2-40B4-BE49-F238E27FC236}">
                <a16:creationId xmlns:a16="http://schemas.microsoft.com/office/drawing/2014/main" id="{D77F02CD-F3EA-0857-E1A4-CDD36D4EBF81}"/>
              </a:ext>
            </a:extLst>
          </p:cNvPr>
          <p:cNvPicPr>
            <a:picLocks noChangeAspect="1"/>
          </p:cNvPicPr>
          <p:nvPr/>
        </p:nvPicPr>
        <p:blipFill>
          <a:blip r:embed="rId4"/>
          <a:stretch>
            <a:fillRect/>
          </a:stretch>
        </p:blipFill>
        <p:spPr>
          <a:xfrm>
            <a:off x="1468859" y="3099355"/>
            <a:ext cx="7239714" cy="3758645"/>
          </a:xfrm>
          <a:prstGeom prst="rect">
            <a:avLst/>
          </a:prstGeom>
        </p:spPr>
      </p:pic>
    </p:spTree>
    <p:extLst>
      <p:ext uri="{BB962C8B-B14F-4D97-AF65-F5344CB8AC3E}">
        <p14:creationId xmlns:p14="http://schemas.microsoft.com/office/powerpoint/2010/main" val="201575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תמונה 22">
            <a:extLst>
              <a:ext uri="{FF2B5EF4-FFF2-40B4-BE49-F238E27FC236}">
                <a16:creationId xmlns:a16="http://schemas.microsoft.com/office/drawing/2014/main" id="{53E42FDF-6583-C349-4C82-E512FACC22F3}"/>
              </a:ext>
            </a:extLst>
          </p:cNvPr>
          <p:cNvPicPr>
            <a:picLocks noChangeAspect="1"/>
          </p:cNvPicPr>
          <p:nvPr/>
        </p:nvPicPr>
        <p:blipFill>
          <a:blip r:embed="rId3"/>
          <a:stretch>
            <a:fillRect/>
          </a:stretch>
        </p:blipFill>
        <p:spPr>
          <a:xfrm>
            <a:off x="8124889" y="1"/>
            <a:ext cx="4062445" cy="2064106"/>
          </a:xfrm>
          <a:prstGeom prst="rect">
            <a:avLst/>
          </a:prstGeom>
        </p:spPr>
      </p:pic>
      <p:pic>
        <p:nvPicPr>
          <p:cNvPr id="25" name="תמונה 24">
            <a:extLst>
              <a:ext uri="{FF2B5EF4-FFF2-40B4-BE49-F238E27FC236}">
                <a16:creationId xmlns:a16="http://schemas.microsoft.com/office/drawing/2014/main" id="{EA09E94E-E677-820D-8564-2C59CD255717}"/>
              </a:ext>
            </a:extLst>
          </p:cNvPr>
          <p:cNvPicPr>
            <a:picLocks noChangeAspect="1"/>
          </p:cNvPicPr>
          <p:nvPr/>
        </p:nvPicPr>
        <p:blipFill>
          <a:blip r:embed="rId4"/>
          <a:stretch>
            <a:fillRect/>
          </a:stretch>
        </p:blipFill>
        <p:spPr>
          <a:xfrm>
            <a:off x="11723" y="14561"/>
            <a:ext cx="4062444" cy="2096007"/>
          </a:xfrm>
          <a:prstGeom prst="rect">
            <a:avLst/>
          </a:prstGeom>
        </p:spPr>
      </p:pic>
      <p:pic>
        <p:nvPicPr>
          <p:cNvPr id="27" name="תמונה 26">
            <a:extLst>
              <a:ext uri="{FF2B5EF4-FFF2-40B4-BE49-F238E27FC236}">
                <a16:creationId xmlns:a16="http://schemas.microsoft.com/office/drawing/2014/main" id="{AD426EB2-DF30-BA34-3D50-EFAFC4935E2F}"/>
              </a:ext>
            </a:extLst>
          </p:cNvPr>
          <p:cNvPicPr>
            <a:picLocks noChangeAspect="1"/>
          </p:cNvPicPr>
          <p:nvPr/>
        </p:nvPicPr>
        <p:blipFill>
          <a:blip r:embed="rId5"/>
          <a:stretch>
            <a:fillRect/>
          </a:stretch>
        </p:blipFill>
        <p:spPr>
          <a:xfrm>
            <a:off x="4042344" y="0"/>
            <a:ext cx="4102647" cy="2125131"/>
          </a:xfrm>
          <a:prstGeom prst="rect">
            <a:avLst/>
          </a:prstGeom>
        </p:spPr>
      </p:pic>
      <p:pic>
        <p:nvPicPr>
          <p:cNvPr id="29" name="תמונה 28">
            <a:extLst>
              <a:ext uri="{FF2B5EF4-FFF2-40B4-BE49-F238E27FC236}">
                <a16:creationId xmlns:a16="http://schemas.microsoft.com/office/drawing/2014/main" id="{6D48A353-C8F9-4F33-2F92-7BF6D89E900F}"/>
              </a:ext>
            </a:extLst>
          </p:cNvPr>
          <p:cNvPicPr>
            <a:picLocks noChangeAspect="1"/>
          </p:cNvPicPr>
          <p:nvPr/>
        </p:nvPicPr>
        <p:blipFill>
          <a:blip r:embed="rId6"/>
          <a:stretch>
            <a:fillRect/>
          </a:stretch>
        </p:blipFill>
        <p:spPr>
          <a:xfrm>
            <a:off x="8135140" y="2379769"/>
            <a:ext cx="4058933" cy="2095178"/>
          </a:xfrm>
          <a:prstGeom prst="rect">
            <a:avLst/>
          </a:prstGeom>
        </p:spPr>
      </p:pic>
      <p:pic>
        <p:nvPicPr>
          <p:cNvPr id="31" name="תמונה 30">
            <a:extLst>
              <a:ext uri="{FF2B5EF4-FFF2-40B4-BE49-F238E27FC236}">
                <a16:creationId xmlns:a16="http://schemas.microsoft.com/office/drawing/2014/main" id="{108A0274-699C-4BFD-F2D8-52186815BF6A}"/>
              </a:ext>
            </a:extLst>
          </p:cNvPr>
          <p:cNvPicPr>
            <a:picLocks noChangeAspect="1"/>
          </p:cNvPicPr>
          <p:nvPr/>
        </p:nvPicPr>
        <p:blipFill>
          <a:blip r:embed="rId7"/>
          <a:stretch>
            <a:fillRect/>
          </a:stretch>
        </p:blipFill>
        <p:spPr>
          <a:xfrm>
            <a:off x="15185" y="2373185"/>
            <a:ext cx="4027159" cy="2106244"/>
          </a:xfrm>
          <a:prstGeom prst="rect">
            <a:avLst/>
          </a:prstGeom>
        </p:spPr>
      </p:pic>
      <p:pic>
        <p:nvPicPr>
          <p:cNvPr id="33" name="תמונה 32">
            <a:extLst>
              <a:ext uri="{FF2B5EF4-FFF2-40B4-BE49-F238E27FC236}">
                <a16:creationId xmlns:a16="http://schemas.microsoft.com/office/drawing/2014/main" id="{CBE15E15-8C4A-4CF1-A0B4-FEB3CF8B1B42}"/>
              </a:ext>
            </a:extLst>
          </p:cNvPr>
          <p:cNvPicPr>
            <a:picLocks noChangeAspect="1"/>
          </p:cNvPicPr>
          <p:nvPr/>
        </p:nvPicPr>
        <p:blipFill>
          <a:blip r:embed="rId8"/>
          <a:stretch>
            <a:fillRect/>
          </a:stretch>
        </p:blipFill>
        <p:spPr>
          <a:xfrm>
            <a:off x="3967498" y="2376133"/>
            <a:ext cx="4177494" cy="2124894"/>
          </a:xfrm>
          <a:prstGeom prst="rect">
            <a:avLst/>
          </a:prstGeom>
        </p:spPr>
      </p:pic>
      <p:pic>
        <p:nvPicPr>
          <p:cNvPr id="37" name="תמונה 36">
            <a:extLst>
              <a:ext uri="{FF2B5EF4-FFF2-40B4-BE49-F238E27FC236}">
                <a16:creationId xmlns:a16="http://schemas.microsoft.com/office/drawing/2014/main" id="{27632FE5-0EE9-6B73-2EC5-01ED2BA005E7}"/>
              </a:ext>
            </a:extLst>
          </p:cNvPr>
          <p:cNvPicPr>
            <a:picLocks noChangeAspect="1"/>
          </p:cNvPicPr>
          <p:nvPr/>
        </p:nvPicPr>
        <p:blipFill>
          <a:blip r:embed="rId9"/>
          <a:stretch>
            <a:fillRect/>
          </a:stretch>
        </p:blipFill>
        <p:spPr>
          <a:xfrm>
            <a:off x="8124351" y="4813053"/>
            <a:ext cx="4069722" cy="2044947"/>
          </a:xfrm>
          <a:prstGeom prst="rect">
            <a:avLst/>
          </a:prstGeom>
        </p:spPr>
      </p:pic>
      <p:pic>
        <p:nvPicPr>
          <p:cNvPr id="39" name="תמונה 38">
            <a:extLst>
              <a:ext uri="{FF2B5EF4-FFF2-40B4-BE49-F238E27FC236}">
                <a16:creationId xmlns:a16="http://schemas.microsoft.com/office/drawing/2014/main" id="{5E6B27E2-A67E-5C92-65CB-0476F106DE42}"/>
              </a:ext>
            </a:extLst>
          </p:cNvPr>
          <p:cNvPicPr>
            <a:picLocks noChangeAspect="1"/>
          </p:cNvPicPr>
          <p:nvPr/>
        </p:nvPicPr>
        <p:blipFill>
          <a:blip r:embed="rId10"/>
          <a:stretch>
            <a:fillRect/>
          </a:stretch>
        </p:blipFill>
        <p:spPr>
          <a:xfrm>
            <a:off x="1" y="4802131"/>
            <a:ext cx="4042344" cy="2041308"/>
          </a:xfrm>
          <a:prstGeom prst="rect">
            <a:avLst/>
          </a:prstGeom>
        </p:spPr>
      </p:pic>
      <p:pic>
        <p:nvPicPr>
          <p:cNvPr id="41" name="תמונה 40">
            <a:extLst>
              <a:ext uri="{FF2B5EF4-FFF2-40B4-BE49-F238E27FC236}">
                <a16:creationId xmlns:a16="http://schemas.microsoft.com/office/drawing/2014/main" id="{08658478-E2A7-9C64-F4F1-2284CF9FBE6C}"/>
              </a:ext>
            </a:extLst>
          </p:cNvPr>
          <p:cNvPicPr>
            <a:picLocks noChangeAspect="1"/>
          </p:cNvPicPr>
          <p:nvPr/>
        </p:nvPicPr>
        <p:blipFill>
          <a:blip r:embed="rId11"/>
          <a:stretch>
            <a:fillRect/>
          </a:stretch>
        </p:blipFill>
        <p:spPr>
          <a:xfrm>
            <a:off x="3989270" y="4754990"/>
            <a:ext cx="4177493" cy="2103009"/>
          </a:xfrm>
          <a:prstGeom prst="rect">
            <a:avLst/>
          </a:prstGeom>
        </p:spPr>
      </p:pic>
    </p:spTree>
    <p:extLst>
      <p:ext uri="{BB962C8B-B14F-4D97-AF65-F5344CB8AC3E}">
        <p14:creationId xmlns:p14="http://schemas.microsoft.com/office/powerpoint/2010/main" val="122836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6882D02C-F33F-F4FE-672C-639F8EE84A45}"/>
              </a:ext>
            </a:extLst>
          </p:cNvPr>
          <p:cNvPicPr>
            <a:picLocks noChangeAspect="1"/>
          </p:cNvPicPr>
          <p:nvPr/>
        </p:nvPicPr>
        <p:blipFill>
          <a:blip r:embed="rId2"/>
          <a:stretch>
            <a:fillRect/>
          </a:stretch>
        </p:blipFill>
        <p:spPr>
          <a:xfrm>
            <a:off x="-1" y="-1"/>
            <a:ext cx="12186679" cy="6237515"/>
          </a:xfrm>
          <a:prstGeom prst="rect">
            <a:avLst/>
          </a:prstGeom>
        </p:spPr>
      </p:pic>
    </p:spTree>
    <p:extLst>
      <p:ext uri="{BB962C8B-B14F-4D97-AF65-F5344CB8AC3E}">
        <p14:creationId xmlns:p14="http://schemas.microsoft.com/office/powerpoint/2010/main" val="72862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DAF50A28-CCDD-7F5F-401F-AD1E73EF9A34}"/>
              </a:ext>
            </a:extLst>
          </p:cNvPr>
          <p:cNvPicPr>
            <a:picLocks noChangeAspect="1"/>
          </p:cNvPicPr>
          <p:nvPr/>
        </p:nvPicPr>
        <p:blipFill>
          <a:blip r:embed="rId2"/>
          <a:stretch>
            <a:fillRect/>
          </a:stretch>
        </p:blipFill>
        <p:spPr>
          <a:xfrm>
            <a:off x="5946984" y="0"/>
            <a:ext cx="6111127" cy="3122279"/>
          </a:xfrm>
          <a:prstGeom prst="rect">
            <a:avLst/>
          </a:prstGeom>
        </p:spPr>
      </p:pic>
      <p:pic>
        <p:nvPicPr>
          <p:cNvPr id="5" name="תמונה 4">
            <a:extLst>
              <a:ext uri="{FF2B5EF4-FFF2-40B4-BE49-F238E27FC236}">
                <a16:creationId xmlns:a16="http://schemas.microsoft.com/office/drawing/2014/main" id="{05FDA725-AC60-F239-2E9B-24586BA91925}"/>
              </a:ext>
            </a:extLst>
          </p:cNvPr>
          <p:cNvPicPr>
            <a:picLocks noChangeAspect="1"/>
          </p:cNvPicPr>
          <p:nvPr/>
        </p:nvPicPr>
        <p:blipFill>
          <a:blip r:embed="rId3"/>
          <a:stretch>
            <a:fillRect/>
          </a:stretch>
        </p:blipFill>
        <p:spPr>
          <a:xfrm>
            <a:off x="0" y="0"/>
            <a:ext cx="5946984" cy="2993571"/>
          </a:xfrm>
          <a:prstGeom prst="rect">
            <a:avLst/>
          </a:prstGeom>
        </p:spPr>
      </p:pic>
      <p:sp>
        <p:nvSpPr>
          <p:cNvPr id="8" name="תיבת טקסט 7">
            <a:extLst>
              <a:ext uri="{FF2B5EF4-FFF2-40B4-BE49-F238E27FC236}">
                <a16:creationId xmlns:a16="http://schemas.microsoft.com/office/drawing/2014/main" id="{2D532201-DBF7-D688-5480-25DE17B6F933}"/>
              </a:ext>
            </a:extLst>
          </p:cNvPr>
          <p:cNvSpPr txBox="1"/>
          <p:nvPr/>
        </p:nvSpPr>
        <p:spPr>
          <a:xfrm>
            <a:off x="674914" y="3429000"/>
            <a:ext cx="10559143" cy="1569660"/>
          </a:xfrm>
          <a:prstGeom prst="rect">
            <a:avLst/>
          </a:prstGeom>
          <a:noFill/>
        </p:spPr>
        <p:txBody>
          <a:bodyPr wrap="square" rtlCol="0">
            <a:spAutoFit/>
          </a:bodyPr>
          <a:lstStyle/>
          <a:p>
            <a:pPr algn="l" rtl="0"/>
            <a:r>
              <a:rPr lang="en-GB" sz="3200" dirty="0"/>
              <a:t>In both cases we see a discrepancy of about 5% between simulation and data using the same parameters we found for the Na data. This is explained by the authors of the paper - </a:t>
            </a:r>
            <a:endParaRPr lang="en-IL" sz="3200" dirty="0"/>
          </a:p>
        </p:txBody>
      </p:sp>
    </p:spTree>
    <p:extLst>
      <p:ext uri="{BB962C8B-B14F-4D97-AF65-F5344CB8AC3E}">
        <p14:creationId xmlns:p14="http://schemas.microsoft.com/office/powerpoint/2010/main" val="997213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DDB2CA-53C5-5AC7-3DE1-244734486295}"/>
              </a:ext>
            </a:extLst>
          </p:cNvPr>
          <p:cNvSpPr>
            <a:spLocks noGrp="1"/>
          </p:cNvSpPr>
          <p:nvPr>
            <p:ph type="title"/>
          </p:nvPr>
        </p:nvSpPr>
        <p:spPr/>
        <p:txBody>
          <a:bodyPr/>
          <a:lstStyle/>
          <a:p>
            <a:pPr algn="ctr" rtl="0"/>
            <a:r>
              <a:rPr lang="en-GB" b="1" u="sng" dirty="0"/>
              <a:t>OOPS</a:t>
            </a:r>
            <a:endParaRPr lang="en-IL" b="1" u="sng" dirty="0"/>
          </a:p>
        </p:txBody>
      </p:sp>
      <p:sp>
        <p:nvSpPr>
          <p:cNvPr id="3" name="מציין מיקום תוכן 2">
            <a:extLst>
              <a:ext uri="{FF2B5EF4-FFF2-40B4-BE49-F238E27FC236}">
                <a16:creationId xmlns:a16="http://schemas.microsoft.com/office/drawing/2014/main" id="{A65F97BC-9F90-ACA3-DB49-996489FBE8CC}"/>
              </a:ext>
            </a:extLst>
          </p:cNvPr>
          <p:cNvSpPr>
            <a:spLocks noGrp="1"/>
          </p:cNvSpPr>
          <p:nvPr>
            <p:ph idx="1"/>
          </p:nvPr>
        </p:nvSpPr>
        <p:spPr/>
        <p:txBody>
          <a:bodyPr/>
          <a:lstStyle/>
          <a:p>
            <a:pPr algn="l" rtl="0"/>
            <a:r>
              <a:rPr lang="en-GB" dirty="0"/>
              <a:t>Forgot to take into account TPB conversion efficiency – thought it was ~1 for some reason. Literature survey was required and took some time but the results are summarized in the next slide table</a:t>
            </a:r>
            <a:endParaRPr lang="en-IL" dirty="0"/>
          </a:p>
        </p:txBody>
      </p:sp>
    </p:spTree>
    <p:extLst>
      <p:ext uri="{BB962C8B-B14F-4D97-AF65-F5344CB8AC3E}">
        <p14:creationId xmlns:p14="http://schemas.microsoft.com/office/powerpoint/2010/main" val="4077302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טבלה 1">
                <a:extLst>
                  <a:ext uri="{FF2B5EF4-FFF2-40B4-BE49-F238E27FC236}">
                    <a16:creationId xmlns:a16="http://schemas.microsoft.com/office/drawing/2014/main" id="{3D83E59A-6D81-76E6-B9CA-DB39533CD0AD}"/>
                  </a:ext>
                </a:extLst>
              </p:cNvPr>
              <p:cNvGraphicFramePr>
                <a:graphicFrameLocks noGrp="1"/>
              </p:cNvGraphicFramePr>
              <p:nvPr>
                <p:extLst>
                  <p:ext uri="{D42A27DB-BD31-4B8C-83A1-F6EECF244321}">
                    <p14:modId xmlns:p14="http://schemas.microsoft.com/office/powerpoint/2010/main" val="404021826"/>
                  </p:ext>
                </p:extLst>
              </p:nvPr>
            </p:nvGraphicFramePr>
            <p:xfrm>
              <a:off x="0" y="98753"/>
              <a:ext cx="12192000" cy="6458046"/>
            </p:xfrm>
            <a:graphic>
              <a:graphicData uri="http://schemas.openxmlformats.org/drawingml/2006/table">
                <a:tbl>
                  <a:tblPr firstRow="1" bandRow="1">
                    <a:tableStyleId>{5C22544A-7EE6-4342-B048-85BDC9FD1C3A}</a:tableStyleId>
                  </a:tblPr>
                  <a:tblGrid>
                    <a:gridCol w="2286002">
                      <a:extLst>
                        <a:ext uri="{9D8B030D-6E8A-4147-A177-3AD203B41FA5}">
                          <a16:colId xmlns:a16="http://schemas.microsoft.com/office/drawing/2014/main" val="2468041826"/>
                        </a:ext>
                      </a:extLst>
                    </a:gridCol>
                    <a:gridCol w="1881911">
                      <a:extLst>
                        <a:ext uri="{9D8B030D-6E8A-4147-A177-3AD203B41FA5}">
                          <a16:colId xmlns:a16="http://schemas.microsoft.com/office/drawing/2014/main" val="516021899"/>
                        </a:ext>
                      </a:extLst>
                    </a:gridCol>
                    <a:gridCol w="8024087">
                      <a:extLst>
                        <a:ext uri="{9D8B030D-6E8A-4147-A177-3AD203B41FA5}">
                          <a16:colId xmlns:a16="http://schemas.microsoft.com/office/drawing/2014/main" val="639421809"/>
                        </a:ext>
                      </a:extLst>
                    </a:gridCol>
                  </a:tblGrid>
                  <a:tr h="345947">
                    <a:tc>
                      <a:txBody>
                        <a:bodyPr/>
                        <a:lstStyle/>
                        <a:p>
                          <a:pPr algn="ctr" rtl="0"/>
                          <a:r>
                            <a:rPr lang="en-GB" sz="1400" dirty="0"/>
                            <a:t>Parameter</a:t>
                          </a:r>
                          <a:endParaRPr lang="en-IL" sz="1400" dirty="0"/>
                        </a:p>
                      </a:txBody>
                      <a:tcPr/>
                    </a:tc>
                    <a:tc>
                      <a:txBody>
                        <a:bodyPr/>
                        <a:lstStyle/>
                        <a:p>
                          <a:pPr algn="ctr" rtl="0"/>
                          <a:r>
                            <a:rPr lang="en-GB" sz="1400" dirty="0"/>
                            <a:t>Value</a:t>
                          </a:r>
                          <a:endParaRPr lang="en-IL" sz="1400" dirty="0"/>
                        </a:p>
                      </a:txBody>
                      <a:tcPr/>
                    </a:tc>
                    <a:tc>
                      <a:txBody>
                        <a:bodyPr/>
                        <a:lstStyle/>
                        <a:p>
                          <a:pPr algn="ctr" rtl="0"/>
                          <a:r>
                            <a:rPr lang="en-GB" sz="1400" dirty="0"/>
                            <a:t>Ref.</a:t>
                          </a:r>
                          <a:endParaRPr lang="en-IL" sz="1400" dirty="0"/>
                        </a:p>
                      </a:txBody>
                      <a:tcPr/>
                    </a:tc>
                    <a:extLst>
                      <a:ext uri="{0D108BD9-81ED-4DB2-BD59-A6C34878D82A}">
                        <a16:rowId xmlns:a16="http://schemas.microsoft.com/office/drawing/2014/main" val="2729103653"/>
                      </a:ext>
                    </a:extLst>
                  </a:tr>
                  <a:tr h="1031560">
                    <a:tc>
                      <a:txBody>
                        <a:bodyPr/>
                        <a:lstStyle/>
                        <a:p>
                          <a:pPr algn="ctr" rtl="0"/>
                          <a:r>
                            <a:rPr lang="en-GB" sz="1400" dirty="0"/>
                            <a:t>Birk’s constant</a:t>
                          </a:r>
                          <a:endParaRPr lang="en-IL" sz="1400" dirty="0"/>
                        </a:p>
                      </a:txBody>
                      <a:tcPr/>
                    </a:tc>
                    <a:tc>
                      <a:txBody>
                        <a:bodyPr/>
                        <a:lstStyle/>
                        <a:p>
                          <a:pPr algn="ctr" rtl="0"/>
                          <a:r>
                            <a:rPr lang="en-GB" sz="1400" dirty="0"/>
                            <a:t>0.002 </a:t>
                          </a:r>
                          <a14:m>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𝑐𝑚</m:t>
                                  </m:r>
                                </m:num>
                                <m:den>
                                  <m:r>
                                    <a:rPr lang="en-GB" sz="1400" b="0" i="1" smtClean="0">
                                      <a:latin typeface="Cambria Math" panose="02040503050406030204" pitchFamily="18" charset="0"/>
                                    </a:rPr>
                                    <m:t>𝑀𝑒𝑉</m:t>
                                  </m:r>
                                </m:den>
                              </m:f>
                            </m:oMath>
                          </a14:m>
                          <a:r>
                            <a:rPr lang="en-GB" sz="1400" dirty="0"/>
                            <a:t> (fit)</a:t>
                          </a:r>
                          <a:endParaRPr lang="en-IL" sz="1400" dirty="0"/>
                        </a:p>
                      </a:txBody>
                      <a:tcPr/>
                    </a:tc>
                    <a:tc>
                      <a:txBody>
                        <a:bodyPr/>
                        <a:lstStyle/>
                        <a:p>
                          <a:pPr algn="ctr" rtl="0"/>
                          <a:r>
                            <a:rPr lang="en-GB" sz="1600" dirty="0"/>
                            <a:t>0.0486-0.052 </a:t>
                          </a:r>
                          <a14:m>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𝑘𝑉</m:t>
                                  </m:r>
                                </m:num>
                                <m:den>
                                  <m:r>
                                    <a:rPr lang="en-GB" sz="1600" b="0" i="1" smtClean="0">
                                      <a:latin typeface="Cambria Math" panose="02040503050406030204" pitchFamily="18" charset="0"/>
                                    </a:rPr>
                                    <m:t>𝑐𝑚</m:t>
                                  </m:r>
                                </m:den>
                              </m:f>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𝑔</m:t>
                                  </m:r>
                                </m:num>
                                <m:den>
                                  <m:r>
                                    <a:rPr lang="en-GB" sz="1600" b="0" i="1" smtClean="0">
                                      <a:latin typeface="Cambria Math" panose="02040503050406030204" pitchFamily="18" charset="0"/>
                                    </a:rPr>
                                    <m:t>𝑐</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𝑚</m:t>
                                      </m:r>
                                    </m:e>
                                    <m:sup>
                                      <m:r>
                                        <a:rPr lang="en-GB" sz="1600" b="0" i="1" smtClean="0">
                                          <a:latin typeface="Cambria Math" panose="02040503050406030204" pitchFamily="18" charset="0"/>
                                        </a:rPr>
                                        <m:t>2</m:t>
                                      </m:r>
                                    </m:sup>
                                  </m:sSup>
                                </m:den>
                              </m:f>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𝑀𝑒𝑉</m:t>
                                  </m:r>
                                </m:den>
                              </m:f>
                            </m:oMath>
                          </a14:m>
                          <a:endParaRPr lang="en-GB" sz="16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err="1"/>
                            <a:t>Nucl</a:t>
                          </a:r>
                          <a:r>
                            <a:rPr lang="en-GB" sz="1600" dirty="0"/>
                            <a:t>. </a:t>
                          </a:r>
                          <a:r>
                            <a:rPr lang="en-GB" sz="1600" dirty="0" err="1"/>
                            <a:t>Instrum</a:t>
                          </a:r>
                          <a:r>
                            <a:rPr lang="en-GB" sz="1600" dirty="0"/>
                            <a:t>. Meth. A 523, 275 (2004) </a:t>
                          </a:r>
                          <a:r>
                            <a:rPr lang="en-GB" sz="1600" b="0" i="0" u="none" strike="noStrike" kern="1200" dirty="0">
                              <a:solidFill>
                                <a:schemeClr val="dk1"/>
                              </a:solidFill>
                              <a:effectLst/>
                              <a:latin typeface="+mn-lt"/>
                              <a:ea typeface="+mn-ea"/>
                              <a:cs typeface="+mn-cs"/>
                              <a:hlinkClick r:id="rId2" tooltip="Persistent link using digital object identifier"/>
                            </a:rPr>
                            <a:t>https://doi.org/10.1016/j.nima.2003.11.423</a:t>
                          </a:r>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i="0" kern="1200" dirty="0">
                              <a:solidFill>
                                <a:schemeClr val="dk1"/>
                              </a:solidFill>
                              <a:effectLst/>
                              <a:latin typeface="+mn-lt"/>
                              <a:ea typeface="+mn-ea"/>
                              <a:cs typeface="+mn-cs"/>
                            </a:rPr>
                            <a:t>2013 </a:t>
                          </a:r>
                          <a:r>
                            <a:rPr lang="it-IT" sz="1600" b="0" i="1" kern="1200" dirty="0">
                              <a:solidFill>
                                <a:schemeClr val="dk1"/>
                              </a:solidFill>
                              <a:effectLst/>
                              <a:latin typeface="+mn-lt"/>
                              <a:ea typeface="+mn-ea"/>
                              <a:cs typeface="+mn-cs"/>
                            </a:rPr>
                            <a:t>JINST</a:t>
                          </a:r>
                          <a:r>
                            <a:rPr lang="it-IT" sz="1600" b="0" i="0" kern="1200" dirty="0">
                              <a:solidFill>
                                <a:schemeClr val="dk1"/>
                              </a:solidFill>
                              <a:effectLst/>
                              <a:latin typeface="+mn-lt"/>
                              <a:ea typeface="+mn-ea"/>
                              <a:cs typeface="+mn-cs"/>
                            </a:rPr>
                            <a:t> </a:t>
                          </a:r>
                          <a:r>
                            <a:rPr lang="it-IT" sz="1600" b="1" i="0" kern="1200" dirty="0">
                              <a:solidFill>
                                <a:schemeClr val="dk1"/>
                              </a:solidFill>
                              <a:effectLst/>
                              <a:latin typeface="+mn-lt"/>
                              <a:ea typeface="+mn-ea"/>
                              <a:cs typeface="+mn-cs"/>
                            </a:rPr>
                            <a:t>8</a:t>
                          </a:r>
                          <a:r>
                            <a:rPr lang="it-IT" sz="1600" b="0" i="0" kern="1200" dirty="0">
                              <a:solidFill>
                                <a:schemeClr val="dk1"/>
                              </a:solidFill>
                              <a:effectLst/>
                              <a:latin typeface="+mn-lt"/>
                              <a:ea typeface="+mn-ea"/>
                              <a:cs typeface="+mn-cs"/>
                            </a:rPr>
                            <a:t> P08005 </a:t>
                          </a:r>
                          <a:r>
                            <a:rPr lang="en-GB" sz="1600" b="0" i="0" u="none" strike="noStrike" kern="1200" dirty="0">
                              <a:solidFill>
                                <a:schemeClr val="dk1"/>
                              </a:solidFill>
                              <a:effectLst/>
                              <a:latin typeface="+mn-lt"/>
                              <a:ea typeface="+mn-ea"/>
                              <a:cs typeface="+mn-cs"/>
                            </a:rPr>
                            <a:t>  </a:t>
                          </a:r>
                          <a:r>
                            <a:rPr lang="en-GB" sz="1600" b="0" u="none" strike="noStrike" dirty="0">
                              <a:effectLst/>
                              <a:hlinkClick r:id="rId3"/>
                            </a:rPr>
                            <a:t>https://doi.org/10.48550/arXiv.1306.1712</a:t>
                          </a:r>
                          <a:endParaRPr lang="en-GB" sz="1600" dirty="0">
                            <a:effectLst/>
                          </a:endParaRPr>
                        </a:p>
                      </a:txBody>
                      <a:tcPr/>
                    </a:tc>
                    <a:extLst>
                      <a:ext uri="{0D108BD9-81ED-4DB2-BD59-A6C34878D82A}">
                        <a16:rowId xmlns:a16="http://schemas.microsoft.com/office/drawing/2014/main" val="1534823515"/>
                      </a:ext>
                    </a:extLst>
                  </a:tr>
                  <a:tr h="1798925">
                    <a:tc>
                      <a:txBody>
                        <a:bodyPr/>
                        <a:lstStyle/>
                        <a:p>
                          <a:pPr algn="ctr" rtl="0"/>
                          <a:r>
                            <a:rPr lang="en-GB" sz="1400" dirty="0"/>
                            <a:t>Attenuation length of LAr scintillation light in LAr</a:t>
                          </a:r>
                          <a:endParaRPr lang="en-IL" sz="1400" dirty="0"/>
                        </a:p>
                      </a:txBody>
                      <a:tcPr/>
                    </a:tc>
                    <a:tc>
                      <a:txBody>
                        <a:bodyPr/>
                        <a:lstStyle/>
                        <a:p>
                          <a:pPr algn="ctr" rtl="0"/>
                          <a:r>
                            <a:rPr lang="en-GB" sz="1400" dirty="0"/>
                            <a:t>57 cm (fit)</a:t>
                          </a:r>
                          <a:endParaRPr lang="en-IL" sz="1400" dirty="0"/>
                        </a:p>
                      </a:txBody>
                      <a:tcPr/>
                    </a:tc>
                    <a:tc>
                      <a:txBody>
                        <a:bodyPr/>
                        <a:lstStyle/>
                        <a:p>
                          <a:pPr algn="ctr" rtl="0"/>
                          <a:r>
                            <a:rPr lang="en-GB" sz="1600" dirty="0"/>
                            <a:t>52 – 163 cm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u="none" strike="noStrike" dirty="0">
                              <a:effectLst/>
                              <a:hlinkClick r:id="rId4"/>
                            </a:rPr>
                            <a:t>https://doi.org/10.48550/arXiv.1611.02481</a:t>
                          </a:r>
                          <a:r>
                            <a:rPr lang="en-GB" sz="1600" dirty="0"/>
                            <a:t> </a:t>
                          </a:r>
                        </a:p>
                        <a:p>
                          <a:pPr algn="ctr" rtl="0"/>
                          <a:r>
                            <a:rPr lang="en-GB" sz="1600" dirty="0" err="1"/>
                            <a:t>Nucl</a:t>
                          </a:r>
                          <a:r>
                            <a:rPr lang="en-GB" sz="1600" dirty="0"/>
                            <a:t>. </a:t>
                          </a:r>
                          <a:r>
                            <a:rPr lang="en-GB" sz="1600" dirty="0" err="1"/>
                            <a:t>Instrum</a:t>
                          </a:r>
                          <a:r>
                            <a:rPr lang="en-GB" sz="1600" dirty="0"/>
                            <a:t>. Meth. A 384, 380 (1997) </a:t>
                          </a:r>
                          <a:r>
                            <a:rPr lang="en-GB" sz="1600" b="0" i="0" u="none" strike="noStrike" kern="1200" dirty="0">
                              <a:solidFill>
                                <a:schemeClr val="dk1"/>
                              </a:solidFill>
                              <a:effectLst/>
                              <a:latin typeface="+mn-lt"/>
                              <a:ea typeface="+mn-ea"/>
                              <a:cs typeface="+mn-cs"/>
                              <a:hlinkClick r:id="rId5" tooltip="Persistent link using digital object identifier"/>
                            </a:rPr>
                            <a:t>https://doi.org/10.1016/S0168-9002(96)00740-1</a:t>
                          </a:r>
                          <a:br>
                            <a:rPr lang="en-GB" sz="1600" b="0" u="none" strike="noStrike" dirty="0">
                              <a:effectLst/>
                              <a:hlinkClick r:id="rId6"/>
                            </a:rPr>
                          </a:br>
                          <a:r>
                            <a:rPr lang="en-GB" sz="1600" b="0" u="none" strike="noStrike" dirty="0">
                              <a:effectLst/>
                              <a:hlinkClick r:id="rId6"/>
                            </a:rPr>
                            <a:t>https://doi.org/10.48550/arXiv.1511.07724</a:t>
                          </a:r>
                          <a:endParaRPr lang="en-GB"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dirty="0" err="1">
                              <a:solidFill>
                                <a:schemeClr val="dk1"/>
                              </a:solidFill>
                              <a:effectLst/>
                              <a:latin typeface="+mn-lt"/>
                              <a:ea typeface="+mn-ea"/>
                              <a:cs typeface="+mn-cs"/>
                            </a:rPr>
                            <a:t>Europhys</a:t>
                          </a:r>
                          <a:r>
                            <a:rPr lang="en-GB" sz="1600" b="0" i="0" kern="1200" dirty="0">
                              <a:solidFill>
                                <a:schemeClr val="dk1"/>
                              </a:solidFill>
                              <a:effectLst/>
                              <a:latin typeface="+mn-lt"/>
                              <a:ea typeface="+mn-ea"/>
                              <a:cs typeface="+mn-cs"/>
                            </a:rPr>
                            <a:t>. Lett. 111 12001 (2015) </a:t>
                          </a:r>
                          <a:r>
                            <a:rPr lang="en-GB" sz="1600" b="0" u="none" strike="noStrike" dirty="0">
                              <a:effectLst/>
                              <a:hlinkClick r:id="rId7"/>
                            </a:rPr>
                            <a:t>https://doi.org/10.48550/arXiv.1511.07725</a:t>
                          </a:r>
                          <a:endParaRPr lang="en-GB" sz="1600" dirty="0">
                            <a:effectLst/>
                          </a:endParaRPr>
                        </a:p>
                        <a:p>
                          <a:pPr marL="0" indent="0" algn="ctr" rtl="0">
                            <a:buNone/>
                          </a:pPr>
                          <a:r>
                            <a:rPr lang="en-GB" sz="1800" b="0" i="0" kern="1200" dirty="0">
                              <a:solidFill>
                                <a:schemeClr val="dk1"/>
                              </a:solidFill>
                              <a:effectLst/>
                              <a:latin typeface="+mn-lt"/>
                              <a:ea typeface="+mn-ea"/>
                              <a:cs typeface="+mn-cs"/>
                            </a:rPr>
                            <a:t>2013 </a:t>
                          </a:r>
                          <a:r>
                            <a:rPr lang="en-GB" sz="1800" b="0" i="1" kern="1200" dirty="0">
                              <a:solidFill>
                                <a:schemeClr val="dk1"/>
                              </a:solidFill>
                              <a:effectLst/>
                              <a:latin typeface="+mn-lt"/>
                              <a:ea typeface="+mn-ea"/>
                              <a:cs typeface="+mn-cs"/>
                            </a:rPr>
                            <a:t>JINST</a:t>
                          </a:r>
                          <a:r>
                            <a:rPr lang="en-GB" sz="1800" b="0" i="0" kern="1200" dirty="0">
                              <a:solidFill>
                                <a:schemeClr val="dk1"/>
                              </a:solidFill>
                              <a:effectLst/>
                              <a:latin typeface="+mn-lt"/>
                              <a:ea typeface="+mn-ea"/>
                              <a:cs typeface="+mn-cs"/>
                            </a:rPr>
                            <a:t> </a:t>
                          </a:r>
                          <a:r>
                            <a:rPr lang="en-GB" sz="1800" b="1" i="0" kern="1200" dirty="0">
                              <a:solidFill>
                                <a:schemeClr val="dk1"/>
                              </a:solidFill>
                              <a:effectLst/>
                              <a:latin typeface="+mn-lt"/>
                              <a:ea typeface="+mn-ea"/>
                              <a:cs typeface="+mn-cs"/>
                            </a:rPr>
                            <a:t>8</a:t>
                          </a:r>
                          <a:r>
                            <a:rPr lang="en-GB" sz="1800" b="0" i="0" kern="1200" dirty="0">
                              <a:solidFill>
                                <a:schemeClr val="dk1"/>
                              </a:solidFill>
                              <a:effectLst/>
                              <a:latin typeface="+mn-lt"/>
                              <a:ea typeface="+mn-ea"/>
                              <a:cs typeface="+mn-cs"/>
                            </a:rPr>
                            <a:t> P07011 </a:t>
                          </a:r>
                          <a:r>
                            <a:rPr lang="en-GB" sz="1600" b="0" u="sng" dirty="0">
                              <a:effectLst/>
                              <a:hlinkClick r:id="rId8"/>
                            </a:rPr>
                            <a:t>https://doi.org/10.48550/arXiv.1306.4605</a:t>
                          </a:r>
                          <a:endParaRPr lang="en-GB" sz="1600" dirty="0"/>
                        </a:p>
                      </a:txBody>
                      <a:tcPr/>
                    </a:tc>
                    <a:extLst>
                      <a:ext uri="{0D108BD9-81ED-4DB2-BD59-A6C34878D82A}">
                        <a16:rowId xmlns:a16="http://schemas.microsoft.com/office/drawing/2014/main" val="2172893760"/>
                      </a:ext>
                    </a:extLst>
                  </a:tr>
                  <a:tr h="380542">
                    <a:tc>
                      <a:txBody>
                        <a:bodyPr/>
                        <a:lstStyle/>
                        <a:p>
                          <a:pPr algn="ctr" rtl="0"/>
                          <a:r>
                            <a:rPr lang="en-GB" sz="1400" dirty="0" err="1"/>
                            <a:t>Scint</a:t>
                          </a:r>
                          <a:r>
                            <a:rPr lang="en-GB" sz="1400" dirty="0"/>
                            <a:t> photons per MeV</a:t>
                          </a:r>
                          <a:endParaRPr lang="en-IL" sz="1400" dirty="0"/>
                        </a:p>
                      </a:txBody>
                      <a:tcPr/>
                    </a:tc>
                    <a:tc>
                      <a:txBody>
                        <a:bodyPr/>
                        <a:lstStyle/>
                        <a:p>
                          <a:pPr algn="ctr" rtl="0"/>
                          <a:r>
                            <a:rPr lang="en-GB" sz="1400" dirty="0"/>
                            <a:t>51300 [1]</a:t>
                          </a:r>
                          <a:endParaRPr lang="en-IL" sz="1400" dirty="0"/>
                        </a:p>
                      </a:txBody>
                      <a:tcPr/>
                    </a:tc>
                    <a:tc>
                      <a:txBody>
                        <a:bodyPr/>
                        <a:lstStyle/>
                        <a:p>
                          <a:pPr algn="ctr" rtl="0"/>
                          <a:r>
                            <a:rPr lang="da-DK" sz="1600" b="0" i="0" dirty="0">
                              <a:solidFill>
                                <a:srgbClr val="222222"/>
                              </a:solidFill>
                              <a:effectLst/>
                            </a:rPr>
                            <a:t>NIMA 269, (1988) 291-296 </a:t>
                          </a:r>
                          <a:r>
                            <a:rPr lang="en-GB" sz="1600" b="0" i="0" u="none" strike="noStrike" kern="1200" dirty="0">
                              <a:solidFill>
                                <a:schemeClr val="dk1"/>
                              </a:solidFill>
                              <a:effectLst/>
                              <a:latin typeface="+mn-lt"/>
                              <a:ea typeface="+mn-ea"/>
                              <a:cs typeface="+mn-cs"/>
                              <a:hlinkClick r:id="rId9" tooltip="Persistent link using digital object identifier"/>
                            </a:rPr>
                            <a:t>https://doi.org/10.1016/0168-9002(88)90892-3</a:t>
                          </a:r>
                          <a:endParaRPr lang="en-IL" sz="1600" dirty="0"/>
                        </a:p>
                      </a:txBody>
                      <a:tcPr/>
                    </a:tc>
                    <a:extLst>
                      <a:ext uri="{0D108BD9-81ED-4DB2-BD59-A6C34878D82A}">
                        <a16:rowId xmlns:a16="http://schemas.microsoft.com/office/drawing/2014/main" val="3188433720"/>
                      </a:ext>
                    </a:extLst>
                  </a:tr>
                  <a:tr h="1245409">
                    <a:tc>
                      <a:txBody>
                        <a:bodyPr/>
                        <a:lstStyle/>
                        <a:p>
                          <a:pPr algn="ctr" rtl="0"/>
                          <a:r>
                            <a:rPr lang="en-GB" sz="1400" dirty="0"/>
                            <a:t>Evap. TPB Efficiency 290 K</a:t>
                          </a:r>
                          <a:endParaRPr lang="en-IL" sz="1400" dirty="0"/>
                        </a:p>
                      </a:txBody>
                      <a:tcPr/>
                    </a:tc>
                    <a:tc>
                      <a:txBody>
                        <a:bodyPr/>
                        <a:lstStyle/>
                        <a:p>
                          <a:pPr algn="ctr" rtl="0"/>
                          <a:r>
                            <a:rPr lang="en-GB" sz="1400" dirty="0"/>
                            <a:t>0.4 [2] – 2.15</a:t>
                          </a:r>
                          <a:endParaRPr lang="en-IL"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 </a:t>
                          </a:r>
                          <a:r>
                            <a:rPr lang="en-GB" sz="1600" dirty="0" err="1"/>
                            <a:t>Nucl</a:t>
                          </a:r>
                          <a:r>
                            <a:rPr lang="en-GB" sz="1600" dirty="0"/>
                            <a:t>. </a:t>
                          </a:r>
                          <a:r>
                            <a:rPr lang="en-GB" sz="1600" dirty="0" err="1"/>
                            <a:t>Instrum</a:t>
                          </a:r>
                          <a:r>
                            <a:rPr lang="en-GB" sz="1600" dirty="0"/>
                            <a:t>. Methods A 654, 116–121 (2011)</a:t>
                          </a:r>
                          <a:r>
                            <a:rPr lang="en-GB" sz="1600" b="0" u="sng" dirty="0">
                              <a:effectLst/>
                              <a:hlinkClick r:id="rId10"/>
                            </a:rPr>
                            <a:t> https://doi.org/10.48550/arXiv.1104.3259</a:t>
                          </a:r>
                          <a:endParaRPr lang="fr-FR" sz="1600" b="0" i="1"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0" i="1" kern="1200" dirty="0" err="1">
                              <a:solidFill>
                                <a:schemeClr val="dk1"/>
                              </a:solidFill>
                              <a:effectLst/>
                              <a:latin typeface="+mn-lt"/>
                              <a:ea typeface="+mn-ea"/>
                              <a:cs typeface="+mn-cs"/>
                            </a:rPr>
                            <a:t>Eur</a:t>
                          </a:r>
                          <a:r>
                            <a:rPr lang="fr-FR" sz="1600" b="0" i="1" kern="1200" dirty="0">
                              <a:solidFill>
                                <a:schemeClr val="dk1"/>
                              </a:solidFill>
                              <a:effectLst/>
                              <a:latin typeface="+mn-lt"/>
                              <a:ea typeface="+mn-ea"/>
                              <a:cs typeface="+mn-cs"/>
                            </a:rPr>
                            <a:t>. Phys. J. C</a:t>
                          </a:r>
                          <a:r>
                            <a:rPr lang="fr-FR" sz="1600" b="0" i="0" kern="1200" dirty="0">
                              <a:solidFill>
                                <a:schemeClr val="dk1"/>
                              </a:solidFill>
                              <a:effectLst/>
                              <a:latin typeface="+mn-lt"/>
                              <a:ea typeface="+mn-ea"/>
                              <a:cs typeface="+mn-cs"/>
                            </a:rPr>
                            <a:t> </a:t>
                          </a:r>
                          <a:r>
                            <a:rPr lang="fr-FR" sz="1600" b="1" i="0" kern="1200" dirty="0">
                              <a:solidFill>
                                <a:schemeClr val="dk1"/>
                              </a:solidFill>
                              <a:effectLst/>
                              <a:latin typeface="+mn-lt"/>
                              <a:ea typeface="+mn-ea"/>
                              <a:cs typeface="+mn-cs"/>
                            </a:rPr>
                            <a:t>78</a:t>
                          </a:r>
                          <a:r>
                            <a:rPr lang="fr-FR" sz="1600" b="0" i="0" kern="1200" dirty="0">
                              <a:solidFill>
                                <a:schemeClr val="dk1"/>
                              </a:solidFill>
                              <a:effectLst/>
                              <a:latin typeface="+mn-lt"/>
                              <a:ea typeface="+mn-ea"/>
                              <a:cs typeface="+mn-cs"/>
                            </a:rPr>
                            <a:t>, 329 (2018) </a:t>
                          </a:r>
                          <a:r>
                            <a:rPr lang="fr-FR" sz="1600" b="0" i="0" kern="1200" dirty="0">
                              <a:solidFill>
                                <a:schemeClr val="dk1"/>
                              </a:solidFill>
                              <a:effectLst/>
                              <a:latin typeface="+mn-lt"/>
                              <a:ea typeface="+mn-ea"/>
                              <a:cs typeface="+mn-cs"/>
                              <a:hlinkClick r:id="rId11"/>
                            </a:rPr>
                            <a:t>https://doi.org/10.1140/epjc/s10052-018-5807-z</a:t>
                          </a:r>
                          <a:endParaRPr lang="fr-FR" sz="16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nl-NL" sz="1800" b="0" i="1" kern="1200" dirty="0">
                              <a:solidFill>
                                <a:schemeClr val="dk1"/>
                              </a:solidFill>
                              <a:effectLst/>
                              <a:latin typeface="+mn-lt"/>
                              <a:ea typeface="+mn-ea"/>
                              <a:cs typeface="+mn-cs"/>
                            </a:rPr>
                            <a:t>Appl. Opt.</a:t>
                          </a:r>
                          <a:r>
                            <a:rPr lang="nl-NL" sz="1800" b="0" i="0" kern="1200" dirty="0">
                              <a:solidFill>
                                <a:schemeClr val="dk1"/>
                              </a:solidFill>
                              <a:effectLst/>
                              <a:latin typeface="+mn-lt"/>
                              <a:ea typeface="+mn-ea"/>
                              <a:cs typeface="+mn-cs"/>
                            </a:rPr>
                            <a:t> </a:t>
                          </a:r>
                          <a:r>
                            <a:rPr lang="nl-NL" sz="1800" b="1" i="0" kern="1200" dirty="0">
                              <a:solidFill>
                                <a:schemeClr val="dk1"/>
                              </a:solidFill>
                              <a:effectLst/>
                              <a:latin typeface="+mn-lt"/>
                              <a:ea typeface="+mn-ea"/>
                              <a:cs typeface="+mn-cs"/>
                            </a:rPr>
                            <a:t>2020</a:t>
                          </a:r>
                          <a:r>
                            <a:rPr lang="nl-NL" sz="1800" b="0" i="0" kern="1200" dirty="0">
                              <a:solidFill>
                                <a:schemeClr val="dk1"/>
                              </a:solidFill>
                              <a:effectLst/>
                              <a:latin typeface="+mn-lt"/>
                              <a:ea typeface="+mn-ea"/>
                              <a:cs typeface="+mn-cs"/>
                            </a:rPr>
                            <a:t>, </a:t>
                          </a:r>
                          <a:r>
                            <a:rPr lang="nl-NL" sz="1800" b="0" i="1" kern="1200" dirty="0">
                              <a:solidFill>
                                <a:schemeClr val="dk1"/>
                              </a:solidFill>
                              <a:effectLst/>
                              <a:latin typeface="+mn-lt"/>
                              <a:ea typeface="+mn-ea"/>
                              <a:cs typeface="+mn-cs"/>
                            </a:rPr>
                            <a:t>59</a:t>
                          </a:r>
                          <a:r>
                            <a:rPr lang="nl-NL" sz="1800" b="0" i="0" kern="1200" dirty="0">
                              <a:solidFill>
                                <a:schemeClr val="dk1"/>
                              </a:solidFill>
                              <a:effectLst/>
                              <a:latin typeface="+mn-lt"/>
                              <a:ea typeface="+mn-ea"/>
                              <a:cs typeface="+mn-cs"/>
                            </a:rPr>
                            <a:t>, 1217–1224 </a:t>
                          </a:r>
                          <a:r>
                            <a:rPr lang="en-GB" sz="1800" b="0" i="0" u="sng" kern="1200" dirty="0">
                              <a:solidFill>
                                <a:schemeClr val="dk1"/>
                              </a:solidFill>
                              <a:effectLst/>
                              <a:latin typeface="+mn-lt"/>
                              <a:ea typeface="+mn-ea"/>
                              <a:cs typeface="+mn-cs"/>
                              <a:hlinkClick r:id="rId12"/>
                            </a:rPr>
                            <a:t>https://doi.org/10.1364/AO.380185</a:t>
                          </a:r>
                          <a:endParaRPr lang="en-GB" sz="18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L" sz="1600" dirty="0"/>
                        </a:p>
                      </a:txBody>
                      <a:tcPr/>
                    </a:tc>
                    <a:extLst>
                      <a:ext uri="{0D108BD9-81ED-4DB2-BD59-A6C34878D82A}">
                        <a16:rowId xmlns:a16="http://schemas.microsoft.com/office/drawing/2014/main" val="1445828258"/>
                      </a:ext>
                    </a:extLst>
                  </a:tr>
                  <a:tr h="924143">
                    <a:tc>
                      <a:txBody>
                        <a:bodyPr/>
                        <a:lstStyle/>
                        <a:p>
                          <a:pPr algn="ctr" rtl="0"/>
                          <a:r>
                            <a:rPr lang="en-GB" sz="1400" dirty="0"/>
                            <a:t>Temperature correction</a:t>
                          </a:r>
                          <a:endParaRPr lang="en-IL" sz="1400" dirty="0"/>
                        </a:p>
                      </a:txBody>
                      <a:tcPr/>
                    </a:tc>
                    <a:tc>
                      <a:txBody>
                        <a:bodyPr/>
                        <a:lstStyle/>
                        <a:p>
                          <a:pPr algn="ctr" rtl="0"/>
                          <a:r>
                            <a:rPr lang="en-GB" sz="1400" dirty="0"/>
                            <a:t>1.22 [3]</a:t>
                          </a:r>
                          <a:endParaRPr lang="en-IL"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mn-lt"/>
                              <a:ea typeface="+mn-ea"/>
                              <a:cs typeface="+mn-cs"/>
                            </a:rPr>
                            <a:t>2013 </a:t>
                          </a:r>
                          <a:r>
                            <a:rPr lang="en-GB" sz="1600" b="0" i="1" kern="1200" dirty="0">
                              <a:solidFill>
                                <a:schemeClr val="dk1"/>
                              </a:solidFill>
                              <a:effectLst/>
                              <a:latin typeface="+mn-lt"/>
                              <a:ea typeface="+mn-ea"/>
                              <a:cs typeface="+mn-cs"/>
                            </a:rPr>
                            <a:t>JINST</a:t>
                          </a:r>
                          <a:r>
                            <a:rPr lang="en-GB" sz="1600" b="0" i="0" kern="1200" dirty="0">
                              <a:solidFill>
                                <a:schemeClr val="dk1"/>
                              </a:solidFill>
                              <a:effectLst/>
                              <a:latin typeface="+mn-lt"/>
                              <a:ea typeface="+mn-ea"/>
                              <a:cs typeface="+mn-cs"/>
                            </a:rPr>
                            <a:t> </a:t>
                          </a:r>
                          <a:r>
                            <a:rPr lang="en-GB" sz="1600" b="1" i="0" kern="1200" dirty="0">
                              <a:solidFill>
                                <a:schemeClr val="dk1"/>
                              </a:solidFill>
                              <a:effectLst/>
                              <a:latin typeface="+mn-lt"/>
                              <a:ea typeface="+mn-ea"/>
                              <a:cs typeface="+mn-cs"/>
                            </a:rPr>
                            <a:t>8</a:t>
                          </a:r>
                          <a:r>
                            <a:rPr lang="en-GB" sz="1600" b="0" i="0" kern="1200" dirty="0">
                              <a:solidFill>
                                <a:schemeClr val="dk1"/>
                              </a:solidFill>
                              <a:effectLst/>
                              <a:latin typeface="+mn-lt"/>
                              <a:ea typeface="+mn-ea"/>
                              <a:cs typeface="+mn-cs"/>
                            </a:rPr>
                            <a:t> P09006 </a:t>
                          </a:r>
                          <a:r>
                            <a:rPr lang="en-GB" sz="1600" b="0" u="sng" dirty="0">
                              <a:effectLst/>
                              <a:hlinkClick r:id="rId13"/>
                            </a:rPr>
                            <a:t>https://doi.org/10.48550/arXiv.1304.6117</a:t>
                          </a:r>
                          <a:endParaRPr lang="en-GB" sz="1600" dirty="0">
                            <a:effectLst/>
                          </a:endParaRPr>
                        </a:p>
                      </a:txBody>
                      <a:tcPr/>
                    </a:tc>
                    <a:extLst>
                      <a:ext uri="{0D108BD9-81ED-4DB2-BD59-A6C34878D82A}">
                        <a16:rowId xmlns:a16="http://schemas.microsoft.com/office/drawing/2014/main" val="4074412820"/>
                      </a:ext>
                    </a:extLst>
                  </a:tr>
                  <a:tr h="2019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PMT Quantum Efficiency room temp.</a:t>
                          </a:r>
                          <a:endParaRPr lang="en-IL" sz="1400" dirty="0"/>
                        </a:p>
                        <a:p>
                          <a:pPr algn="ctr" rtl="0"/>
                          <a:endParaRPr lang="en-IL" sz="1400" dirty="0"/>
                        </a:p>
                      </a:txBody>
                      <a:tcPr/>
                    </a:tc>
                    <a:tc>
                      <a:txBody>
                        <a:bodyPr/>
                        <a:lstStyle/>
                        <a:p>
                          <a:pPr algn="ctr" rtl="0"/>
                          <a:r>
                            <a:rPr lang="en-GB" sz="1400" dirty="0"/>
                            <a:t>0.339 [4]</a:t>
                          </a:r>
                          <a:endParaRPr lang="en-IL" sz="1400" dirty="0"/>
                        </a:p>
                      </a:txBody>
                      <a:tcPr/>
                    </a:tc>
                    <a:tc>
                      <a:txBody>
                        <a:bodyPr/>
                        <a:lstStyle/>
                        <a:p>
                          <a:pPr algn="l" rtl="0"/>
                          <a:r>
                            <a:rPr lang="fr-FR" sz="1600" b="0" i="0" u="none" strike="noStrike" kern="1200" dirty="0" err="1">
                              <a:solidFill>
                                <a:schemeClr val="dk1"/>
                              </a:solidFill>
                              <a:effectLst/>
                              <a:latin typeface="+mn-lt"/>
                              <a:ea typeface="+mn-ea"/>
                              <a:cs typeface="+mn-cs"/>
                            </a:rPr>
                            <a:t>Astroparticle</a:t>
                          </a:r>
                          <a:r>
                            <a:rPr lang="fr-FR" sz="1600" b="0" i="0" u="none" strike="noStrike" kern="1200" dirty="0">
                              <a:solidFill>
                                <a:schemeClr val="dk1"/>
                              </a:solidFill>
                              <a:effectLst/>
                              <a:latin typeface="+mn-lt"/>
                              <a:ea typeface="+mn-ea"/>
                              <a:cs typeface="+mn-cs"/>
                            </a:rPr>
                            <a:t> </a:t>
                          </a:r>
                          <a:r>
                            <a:rPr lang="fr-FR" sz="1600" b="0" i="0" u="none" strike="noStrike" kern="1200" dirty="0" err="1">
                              <a:solidFill>
                                <a:schemeClr val="dk1"/>
                              </a:solidFill>
                              <a:effectLst/>
                              <a:latin typeface="+mn-lt"/>
                              <a:ea typeface="+mn-ea"/>
                              <a:cs typeface="+mn-cs"/>
                            </a:rPr>
                            <a:t>Physics</a:t>
                          </a:r>
                          <a:r>
                            <a:rPr lang="fr-FR" sz="1600" b="0" i="0" u="none" strike="noStrike" kern="1200" dirty="0">
                              <a:solidFill>
                                <a:schemeClr val="dk1"/>
                              </a:solidFill>
                              <a:effectLst/>
                              <a:latin typeface="+mn-lt"/>
                              <a:ea typeface="+mn-ea"/>
                              <a:cs typeface="+mn-cs"/>
                            </a:rPr>
                            <a:t> 49,</a:t>
                          </a:r>
                          <a:r>
                            <a:rPr lang="fr-FR" sz="1600" b="0" i="0" kern="1200" dirty="0">
                              <a:solidFill>
                                <a:schemeClr val="dk1"/>
                              </a:solidFill>
                              <a:effectLst/>
                              <a:latin typeface="+mn-lt"/>
                              <a:ea typeface="+mn-ea"/>
                              <a:cs typeface="+mn-cs"/>
                            </a:rPr>
                            <a:t> (2013) 44  </a:t>
                          </a:r>
                          <a:r>
                            <a:rPr lang="en-GB" sz="1600" b="0" u="none" strike="noStrike" dirty="0">
                              <a:effectLst/>
                              <a:hlinkClick r:id="rId14"/>
                            </a:rPr>
                            <a:t>https://doi.org/10.48550/arXiv.1204.6218</a:t>
                          </a:r>
                          <a:endParaRPr lang="en-GB" sz="1600" dirty="0">
                            <a:effectLst/>
                          </a:endParaRPr>
                        </a:p>
                      </a:txBody>
                      <a:tcPr/>
                    </a:tc>
                    <a:extLst>
                      <a:ext uri="{0D108BD9-81ED-4DB2-BD59-A6C34878D82A}">
                        <a16:rowId xmlns:a16="http://schemas.microsoft.com/office/drawing/2014/main" val="3335028540"/>
                      </a:ext>
                    </a:extLst>
                  </a:tr>
                </a:tbl>
              </a:graphicData>
            </a:graphic>
          </p:graphicFrame>
        </mc:Choice>
        <mc:Fallback xmlns="">
          <p:graphicFrame>
            <p:nvGraphicFramePr>
              <p:cNvPr id="2" name="טבלה 1">
                <a:extLst>
                  <a:ext uri="{FF2B5EF4-FFF2-40B4-BE49-F238E27FC236}">
                    <a16:creationId xmlns:a16="http://schemas.microsoft.com/office/drawing/2014/main" id="{3D83E59A-6D81-76E6-B9CA-DB39533CD0AD}"/>
                  </a:ext>
                </a:extLst>
              </p:cNvPr>
              <p:cNvGraphicFramePr>
                <a:graphicFrameLocks noGrp="1"/>
              </p:cNvGraphicFramePr>
              <p:nvPr>
                <p:extLst>
                  <p:ext uri="{D42A27DB-BD31-4B8C-83A1-F6EECF244321}">
                    <p14:modId xmlns:p14="http://schemas.microsoft.com/office/powerpoint/2010/main" val="404021826"/>
                  </p:ext>
                </p:extLst>
              </p:nvPr>
            </p:nvGraphicFramePr>
            <p:xfrm>
              <a:off x="0" y="98753"/>
              <a:ext cx="12192000" cy="6458046"/>
            </p:xfrm>
            <a:graphic>
              <a:graphicData uri="http://schemas.openxmlformats.org/drawingml/2006/table">
                <a:tbl>
                  <a:tblPr firstRow="1" bandRow="1">
                    <a:tableStyleId>{5C22544A-7EE6-4342-B048-85BDC9FD1C3A}</a:tableStyleId>
                  </a:tblPr>
                  <a:tblGrid>
                    <a:gridCol w="2286002">
                      <a:extLst>
                        <a:ext uri="{9D8B030D-6E8A-4147-A177-3AD203B41FA5}">
                          <a16:colId xmlns:a16="http://schemas.microsoft.com/office/drawing/2014/main" val="2468041826"/>
                        </a:ext>
                      </a:extLst>
                    </a:gridCol>
                    <a:gridCol w="1881911">
                      <a:extLst>
                        <a:ext uri="{9D8B030D-6E8A-4147-A177-3AD203B41FA5}">
                          <a16:colId xmlns:a16="http://schemas.microsoft.com/office/drawing/2014/main" val="516021899"/>
                        </a:ext>
                      </a:extLst>
                    </a:gridCol>
                    <a:gridCol w="8024087">
                      <a:extLst>
                        <a:ext uri="{9D8B030D-6E8A-4147-A177-3AD203B41FA5}">
                          <a16:colId xmlns:a16="http://schemas.microsoft.com/office/drawing/2014/main" val="639421809"/>
                        </a:ext>
                      </a:extLst>
                    </a:gridCol>
                  </a:tblGrid>
                  <a:tr h="345947">
                    <a:tc>
                      <a:txBody>
                        <a:bodyPr/>
                        <a:lstStyle/>
                        <a:p>
                          <a:pPr algn="ctr" rtl="0"/>
                          <a:r>
                            <a:rPr lang="en-GB" sz="1400" dirty="0"/>
                            <a:t>Parameter</a:t>
                          </a:r>
                          <a:endParaRPr lang="en-IL" sz="1400" dirty="0"/>
                        </a:p>
                      </a:txBody>
                      <a:tcPr/>
                    </a:tc>
                    <a:tc>
                      <a:txBody>
                        <a:bodyPr/>
                        <a:lstStyle/>
                        <a:p>
                          <a:pPr algn="ctr" rtl="0"/>
                          <a:r>
                            <a:rPr lang="en-GB" sz="1400" dirty="0"/>
                            <a:t>Value</a:t>
                          </a:r>
                          <a:endParaRPr lang="en-IL" sz="1400" dirty="0"/>
                        </a:p>
                      </a:txBody>
                      <a:tcPr/>
                    </a:tc>
                    <a:tc>
                      <a:txBody>
                        <a:bodyPr/>
                        <a:lstStyle/>
                        <a:p>
                          <a:pPr algn="ctr" rtl="0"/>
                          <a:r>
                            <a:rPr lang="en-GB" sz="1400" dirty="0"/>
                            <a:t>Ref.</a:t>
                          </a:r>
                          <a:endParaRPr lang="en-IL" sz="1400" dirty="0"/>
                        </a:p>
                      </a:txBody>
                      <a:tcPr/>
                    </a:tc>
                    <a:extLst>
                      <a:ext uri="{0D108BD9-81ED-4DB2-BD59-A6C34878D82A}">
                        <a16:rowId xmlns:a16="http://schemas.microsoft.com/office/drawing/2014/main" val="2729103653"/>
                      </a:ext>
                    </a:extLst>
                  </a:tr>
                  <a:tr h="1031560">
                    <a:tc>
                      <a:txBody>
                        <a:bodyPr/>
                        <a:lstStyle/>
                        <a:p>
                          <a:pPr algn="ctr" rtl="0"/>
                          <a:r>
                            <a:rPr lang="en-GB" sz="1400" dirty="0"/>
                            <a:t>Birk’s constant</a:t>
                          </a:r>
                          <a:endParaRPr lang="en-IL" sz="1400" dirty="0"/>
                        </a:p>
                      </a:txBody>
                      <a:tcPr/>
                    </a:tc>
                    <a:tc>
                      <a:txBody>
                        <a:bodyPr/>
                        <a:lstStyle/>
                        <a:p>
                          <a:endParaRPr lang="en-IL"/>
                        </a:p>
                      </a:txBody>
                      <a:tcPr>
                        <a:blipFill>
                          <a:blip r:embed="rId15"/>
                          <a:stretch>
                            <a:fillRect l="-122006" t="-34911" r="-427508" b="-494675"/>
                          </a:stretch>
                        </a:blipFill>
                      </a:tcPr>
                    </a:tc>
                    <a:tc>
                      <a:txBody>
                        <a:bodyPr/>
                        <a:lstStyle/>
                        <a:p>
                          <a:endParaRPr lang="en-IL"/>
                        </a:p>
                      </a:txBody>
                      <a:tcPr>
                        <a:blipFill>
                          <a:blip r:embed="rId15"/>
                          <a:stretch>
                            <a:fillRect l="-52128" t="-34911" r="-380" b="-494675"/>
                          </a:stretch>
                        </a:blipFill>
                      </a:tcPr>
                    </a:tc>
                    <a:extLst>
                      <a:ext uri="{0D108BD9-81ED-4DB2-BD59-A6C34878D82A}">
                        <a16:rowId xmlns:a16="http://schemas.microsoft.com/office/drawing/2014/main" val="1534823515"/>
                      </a:ext>
                    </a:extLst>
                  </a:tr>
                  <a:tr h="1798925">
                    <a:tc>
                      <a:txBody>
                        <a:bodyPr/>
                        <a:lstStyle/>
                        <a:p>
                          <a:pPr algn="ctr" rtl="0"/>
                          <a:r>
                            <a:rPr lang="en-GB" sz="1400" dirty="0"/>
                            <a:t>Attenuation length of LAr scintillation light in LAr</a:t>
                          </a:r>
                          <a:endParaRPr lang="en-IL" sz="1400" dirty="0"/>
                        </a:p>
                      </a:txBody>
                      <a:tcPr/>
                    </a:tc>
                    <a:tc>
                      <a:txBody>
                        <a:bodyPr/>
                        <a:lstStyle/>
                        <a:p>
                          <a:pPr algn="ctr" rtl="0"/>
                          <a:r>
                            <a:rPr lang="en-GB" sz="1400" dirty="0"/>
                            <a:t>57 cm (fit)</a:t>
                          </a:r>
                          <a:endParaRPr lang="en-IL" sz="1400" dirty="0"/>
                        </a:p>
                      </a:txBody>
                      <a:tcPr/>
                    </a:tc>
                    <a:tc>
                      <a:txBody>
                        <a:bodyPr/>
                        <a:lstStyle/>
                        <a:p>
                          <a:pPr algn="ctr" rtl="0"/>
                          <a:r>
                            <a:rPr lang="en-GB" sz="1600" dirty="0"/>
                            <a:t>52 – 163 cm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u="none" strike="noStrike" dirty="0">
                              <a:effectLst/>
                              <a:hlinkClick r:id="rId16"/>
                            </a:rPr>
                            <a:t>https://doi.org/10.48550/arXiv.1611.02481</a:t>
                          </a:r>
                          <a:r>
                            <a:rPr lang="en-GB" sz="1600" dirty="0"/>
                            <a:t> </a:t>
                          </a:r>
                        </a:p>
                        <a:p>
                          <a:pPr algn="ctr" rtl="0"/>
                          <a:r>
                            <a:rPr lang="en-GB" sz="1600" dirty="0" err="1"/>
                            <a:t>Nucl</a:t>
                          </a:r>
                          <a:r>
                            <a:rPr lang="en-GB" sz="1600" dirty="0"/>
                            <a:t>. </a:t>
                          </a:r>
                          <a:r>
                            <a:rPr lang="en-GB" sz="1600" dirty="0" err="1"/>
                            <a:t>Instrum</a:t>
                          </a:r>
                          <a:r>
                            <a:rPr lang="en-GB" sz="1600" dirty="0"/>
                            <a:t>. Meth. A 384, 380 (1997) </a:t>
                          </a:r>
                          <a:r>
                            <a:rPr lang="en-GB" sz="1600" b="0" i="0" u="none" strike="noStrike" kern="1200" dirty="0">
                              <a:solidFill>
                                <a:schemeClr val="dk1"/>
                              </a:solidFill>
                              <a:effectLst/>
                              <a:latin typeface="+mn-lt"/>
                              <a:ea typeface="+mn-ea"/>
                              <a:cs typeface="+mn-cs"/>
                              <a:hlinkClick r:id="rId17" tooltip="Persistent link using digital object identifier"/>
                            </a:rPr>
                            <a:t>https://doi.org/10.1016/S0168-9002(96)00740-1</a:t>
                          </a:r>
                          <a:br>
                            <a:rPr lang="en-GB" sz="1600" b="0" u="none" strike="noStrike" dirty="0">
                              <a:effectLst/>
                              <a:hlinkClick r:id="rId18"/>
                            </a:rPr>
                          </a:br>
                          <a:r>
                            <a:rPr lang="en-GB" sz="1600" b="0" u="none" strike="noStrike" dirty="0">
                              <a:effectLst/>
                              <a:hlinkClick r:id="rId18"/>
                            </a:rPr>
                            <a:t>https://doi.org/10.48550/arXiv.1511.07724</a:t>
                          </a:r>
                          <a:endParaRPr lang="en-GB"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dirty="0" err="1">
                              <a:solidFill>
                                <a:schemeClr val="dk1"/>
                              </a:solidFill>
                              <a:effectLst/>
                              <a:latin typeface="+mn-lt"/>
                              <a:ea typeface="+mn-ea"/>
                              <a:cs typeface="+mn-cs"/>
                            </a:rPr>
                            <a:t>Europhys</a:t>
                          </a:r>
                          <a:r>
                            <a:rPr lang="en-GB" sz="1600" b="0" i="0" kern="1200" dirty="0">
                              <a:solidFill>
                                <a:schemeClr val="dk1"/>
                              </a:solidFill>
                              <a:effectLst/>
                              <a:latin typeface="+mn-lt"/>
                              <a:ea typeface="+mn-ea"/>
                              <a:cs typeface="+mn-cs"/>
                            </a:rPr>
                            <a:t>. Lett. 111 12001 (2015) </a:t>
                          </a:r>
                          <a:r>
                            <a:rPr lang="en-GB" sz="1600" b="0" u="none" strike="noStrike" dirty="0">
                              <a:effectLst/>
                              <a:hlinkClick r:id="rId19"/>
                            </a:rPr>
                            <a:t>https://doi.org/10.48550/arXiv.1511.07725</a:t>
                          </a:r>
                          <a:endParaRPr lang="en-GB" sz="1600" dirty="0">
                            <a:effectLst/>
                          </a:endParaRPr>
                        </a:p>
                        <a:p>
                          <a:pPr marL="0" indent="0" algn="ctr" rtl="0">
                            <a:buNone/>
                          </a:pPr>
                          <a:r>
                            <a:rPr lang="en-GB" sz="1800" b="0" i="0" kern="1200" dirty="0">
                              <a:solidFill>
                                <a:schemeClr val="dk1"/>
                              </a:solidFill>
                              <a:effectLst/>
                              <a:latin typeface="+mn-lt"/>
                              <a:ea typeface="+mn-ea"/>
                              <a:cs typeface="+mn-cs"/>
                            </a:rPr>
                            <a:t>2013 </a:t>
                          </a:r>
                          <a:r>
                            <a:rPr lang="en-GB" sz="1800" b="0" i="1" kern="1200" dirty="0">
                              <a:solidFill>
                                <a:schemeClr val="dk1"/>
                              </a:solidFill>
                              <a:effectLst/>
                              <a:latin typeface="+mn-lt"/>
                              <a:ea typeface="+mn-ea"/>
                              <a:cs typeface="+mn-cs"/>
                            </a:rPr>
                            <a:t>JINST</a:t>
                          </a:r>
                          <a:r>
                            <a:rPr lang="en-GB" sz="1800" b="0" i="0" kern="1200" dirty="0">
                              <a:solidFill>
                                <a:schemeClr val="dk1"/>
                              </a:solidFill>
                              <a:effectLst/>
                              <a:latin typeface="+mn-lt"/>
                              <a:ea typeface="+mn-ea"/>
                              <a:cs typeface="+mn-cs"/>
                            </a:rPr>
                            <a:t> </a:t>
                          </a:r>
                          <a:r>
                            <a:rPr lang="en-GB" sz="1800" b="1" i="0" kern="1200" dirty="0">
                              <a:solidFill>
                                <a:schemeClr val="dk1"/>
                              </a:solidFill>
                              <a:effectLst/>
                              <a:latin typeface="+mn-lt"/>
                              <a:ea typeface="+mn-ea"/>
                              <a:cs typeface="+mn-cs"/>
                            </a:rPr>
                            <a:t>8</a:t>
                          </a:r>
                          <a:r>
                            <a:rPr lang="en-GB" sz="1800" b="0" i="0" kern="1200" dirty="0">
                              <a:solidFill>
                                <a:schemeClr val="dk1"/>
                              </a:solidFill>
                              <a:effectLst/>
                              <a:latin typeface="+mn-lt"/>
                              <a:ea typeface="+mn-ea"/>
                              <a:cs typeface="+mn-cs"/>
                            </a:rPr>
                            <a:t> P07011 </a:t>
                          </a:r>
                          <a:r>
                            <a:rPr lang="en-GB" sz="1600" b="0" u="sng" dirty="0">
                              <a:effectLst/>
                              <a:hlinkClick r:id="rId20"/>
                            </a:rPr>
                            <a:t>https://doi.org/10.48550/arXiv.1306.4605</a:t>
                          </a:r>
                          <a:endParaRPr lang="en-GB" sz="1600" dirty="0"/>
                        </a:p>
                      </a:txBody>
                      <a:tcPr/>
                    </a:tc>
                    <a:extLst>
                      <a:ext uri="{0D108BD9-81ED-4DB2-BD59-A6C34878D82A}">
                        <a16:rowId xmlns:a16="http://schemas.microsoft.com/office/drawing/2014/main" val="2172893760"/>
                      </a:ext>
                    </a:extLst>
                  </a:tr>
                  <a:tr h="380542">
                    <a:tc>
                      <a:txBody>
                        <a:bodyPr/>
                        <a:lstStyle/>
                        <a:p>
                          <a:pPr algn="ctr" rtl="0"/>
                          <a:r>
                            <a:rPr lang="en-GB" sz="1400" dirty="0" err="1"/>
                            <a:t>Scint</a:t>
                          </a:r>
                          <a:r>
                            <a:rPr lang="en-GB" sz="1400" dirty="0"/>
                            <a:t> photons per MeV</a:t>
                          </a:r>
                          <a:endParaRPr lang="en-IL" sz="1400" dirty="0"/>
                        </a:p>
                      </a:txBody>
                      <a:tcPr/>
                    </a:tc>
                    <a:tc>
                      <a:txBody>
                        <a:bodyPr/>
                        <a:lstStyle/>
                        <a:p>
                          <a:pPr algn="ctr" rtl="0"/>
                          <a:r>
                            <a:rPr lang="en-GB" sz="1400" dirty="0"/>
                            <a:t>51300 [1]</a:t>
                          </a:r>
                          <a:endParaRPr lang="en-IL" sz="1400" dirty="0"/>
                        </a:p>
                      </a:txBody>
                      <a:tcPr/>
                    </a:tc>
                    <a:tc>
                      <a:txBody>
                        <a:bodyPr/>
                        <a:lstStyle/>
                        <a:p>
                          <a:pPr algn="ctr" rtl="0"/>
                          <a:r>
                            <a:rPr lang="da-DK" sz="1600" b="0" i="0" dirty="0">
                              <a:solidFill>
                                <a:srgbClr val="222222"/>
                              </a:solidFill>
                              <a:effectLst/>
                            </a:rPr>
                            <a:t>NIMA 269, (1988) 291-296 </a:t>
                          </a:r>
                          <a:r>
                            <a:rPr lang="en-GB" sz="1600" b="0" i="0" u="none" strike="noStrike" kern="1200" dirty="0">
                              <a:solidFill>
                                <a:schemeClr val="dk1"/>
                              </a:solidFill>
                              <a:effectLst/>
                              <a:latin typeface="+mn-lt"/>
                              <a:ea typeface="+mn-ea"/>
                              <a:cs typeface="+mn-cs"/>
                              <a:hlinkClick r:id="rId21" tooltip="Persistent link using digital object identifier"/>
                            </a:rPr>
                            <a:t>https://doi.org/10.1016/0168-9002(88)90892-3</a:t>
                          </a:r>
                          <a:endParaRPr lang="en-IL" sz="1600" dirty="0"/>
                        </a:p>
                      </a:txBody>
                      <a:tcPr/>
                    </a:tc>
                    <a:extLst>
                      <a:ext uri="{0D108BD9-81ED-4DB2-BD59-A6C34878D82A}">
                        <a16:rowId xmlns:a16="http://schemas.microsoft.com/office/drawing/2014/main" val="3188433720"/>
                      </a:ext>
                    </a:extLst>
                  </a:tr>
                  <a:tr h="1245409">
                    <a:tc>
                      <a:txBody>
                        <a:bodyPr/>
                        <a:lstStyle/>
                        <a:p>
                          <a:pPr algn="ctr" rtl="0"/>
                          <a:r>
                            <a:rPr lang="en-GB" sz="1400" dirty="0"/>
                            <a:t>Evap. TPB Efficiency 290 K</a:t>
                          </a:r>
                          <a:endParaRPr lang="en-IL" sz="1400" dirty="0"/>
                        </a:p>
                      </a:txBody>
                      <a:tcPr/>
                    </a:tc>
                    <a:tc>
                      <a:txBody>
                        <a:bodyPr/>
                        <a:lstStyle/>
                        <a:p>
                          <a:pPr algn="ctr" rtl="0"/>
                          <a:r>
                            <a:rPr lang="en-GB" sz="1400" dirty="0"/>
                            <a:t>0.4 [2] – 2.15</a:t>
                          </a:r>
                          <a:endParaRPr lang="en-IL"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t>, </a:t>
                          </a:r>
                          <a:r>
                            <a:rPr lang="en-GB" sz="1600" dirty="0" err="1"/>
                            <a:t>Nucl</a:t>
                          </a:r>
                          <a:r>
                            <a:rPr lang="en-GB" sz="1600" dirty="0"/>
                            <a:t>. </a:t>
                          </a:r>
                          <a:r>
                            <a:rPr lang="en-GB" sz="1600" dirty="0" err="1"/>
                            <a:t>Instrum</a:t>
                          </a:r>
                          <a:r>
                            <a:rPr lang="en-GB" sz="1600" dirty="0"/>
                            <a:t>. Methods A 654, 116–121 (2011)</a:t>
                          </a:r>
                          <a:r>
                            <a:rPr lang="en-GB" sz="1600" b="0" u="sng" dirty="0">
                              <a:effectLst/>
                              <a:hlinkClick r:id="rId22"/>
                            </a:rPr>
                            <a:t> https://doi.org/10.48550/arXiv.1104.3259</a:t>
                          </a:r>
                          <a:endParaRPr lang="fr-FR" sz="1600" b="0" i="1"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0" i="1" kern="1200" dirty="0" err="1">
                              <a:solidFill>
                                <a:schemeClr val="dk1"/>
                              </a:solidFill>
                              <a:effectLst/>
                              <a:latin typeface="+mn-lt"/>
                              <a:ea typeface="+mn-ea"/>
                              <a:cs typeface="+mn-cs"/>
                            </a:rPr>
                            <a:t>Eur</a:t>
                          </a:r>
                          <a:r>
                            <a:rPr lang="fr-FR" sz="1600" b="0" i="1" kern="1200" dirty="0">
                              <a:solidFill>
                                <a:schemeClr val="dk1"/>
                              </a:solidFill>
                              <a:effectLst/>
                              <a:latin typeface="+mn-lt"/>
                              <a:ea typeface="+mn-ea"/>
                              <a:cs typeface="+mn-cs"/>
                            </a:rPr>
                            <a:t>. Phys. J. C</a:t>
                          </a:r>
                          <a:r>
                            <a:rPr lang="fr-FR" sz="1600" b="0" i="0" kern="1200" dirty="0">
                              <a:solidFill>
                                <a:schemeClr val="dk1"/>
                              </a:solidFill>
                              <a:effectLst/>
                              <a:latin typeface="+mn-lt"/>
                              <a:ea typeface="+mn-ea"/>
                              <a:cs typeface="+mn-cs"/>
                            </a:rPr>
                            <a:t> </a:t>
                          </a:r>
                          <a:r>
                            <a:rPr lang="fr-FR" sz="1600" b="1" i="0" kern="1200" dirty="0">
                              <a:solidFill>
                                <a:schemeClr val="dk1"/>
                              </a:solidFill>
                              <a:effectLst/>
                              <a:latin typeface="+mn-lt"/>
                              <a:ea typeface="+mn-ea"/>
                              <a:cs typeface="+mn-cs"/>
                            </a:rPr>
                            <a:t>78</a:t>
                          </a:r>
                          <a:r>
                            <a:rPr lang="fr-FR" sz="1600" b="0" i="0" kern="1200" dirty="0">
                              <a:solidFill>
                                <a:schemeClr val="dk1"/>
                              </a:solidFill>
                              <a:effectLst/>
                              <a:latin typeface="+mn-lt"/>
                              <a:ea typeface="+mn-ea"/>
                              <a:cs typeface="+mn-cs"/>
                            </a:rPr>
                            <a:t>, 329 (2018) </a:t>
                          </a:r>
                          <a:r>
                            <a:rPr lang="fr-FR" sz="1600" b="0" i="0" kern="1200" dirty="0">
                              <a:solidFill>
                                <a:schemeClr val="dk1"/>
                              </a:solidFill>
                              <a:effectLst/>
                              <a:latin typeface="+mn-lt"/>
                              <a:ea typeface="+mn-ea"/>
                              <a:cs typeface="+mn-cs"/>
                              <a:hlinkClick r:id="rId23"/>
                            </a:rPr>
                            <a:t>https://doi.org/10.1140/epjc/s10052-018-5807-z</a:t>
                          </a:r>
                          <a:endParaRPr lang="fr-FR" sz="16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nl-NL" sz="1800" b="0" i="1" kern="1200" dirty="0">
                              <a:solidFill>
                                <a:schemeClr val="dk1"/>
                              </a:solidFill>
                              <a:effectLst/>
                              <a:latin typeface="+mn-lt"/>
                              <a:ea typeface="+mn-ea"/>
                              <a:cs typeface="+mn-cs"/>
                            </a:rPr>
                            <a:t>Appl. Opt.</a:t>
                          </a:r>
                          <a:r>
                            <a:rPr lang="nl-NL" sz="1800" b="0" i="0" kern="1200" dirty="0">
                              <a:solidFill>
                                <a:schemeClr val="dk1"/>
                              </a:solidFill>
                              <a:effectLst/>
                              <a:latin typeface="+mn-lt"/>
                              <a:ea typeface="+mn-ea"/>
                              <a:cs typeface="+mn-cs"/>
                            </a:rPr>
                            <a:t> </a:t>
                          </a:r>
                          <a:r>
                            <a:rPr lang="nl-NL" sz="1800" b="1" i="0" kern="1200" dirty="0">
                              <a:solidFill>
                                <a:schemeClr val="dk1"/>
                              </a:solidFill>
                              <a:effectLst/>
                              <a:latin typeface="+mn-lt"/>
                              <a:ea typeface="+mn-ea"/>
                              <a:cs typeface="+mn-cs"/>
                            </a:rPr>
                            <a:t>2020</a:t>
                          </a:r>
                          <a:r>
                            <a:rPr lang="nl-NL" sz="1800" b="0" i="0" kern="1200" dirty="0">
                              <a:solidFill>
                                <a:schemeClr val="dk1"/>
                              </a:solidFill>
                              <a:effectLst/>
                              <a:latin typeface="+mn-lt"/>
                              <a:ea typeface="+mn-ea"/>
                              <a:cs typeface="+mn-cs"/>
                            </a:rPr>
                            <a:t>, </a:t>
                          </a:r>
                          <a:r>
                            <a:rPr lang="nl-NL" sz="1800" b="0" i="1" kern="1200" dirty="0">
                              <a:solidFill>
                                <a:schemeClr val="dk1"/>
                              </a:solidFill>
                              <a:effectLst/>
                              <a:latin typeface="+mn-lt"/>
                              <a:ea typeface="+mn-ea"/>
                              <a:cs typeface="+mn-cs"/>
                            </a:rPr>
                            <a:t>59</a:t>
                          </a:r>
                          <a:r>
                            <a:rPr lang="nl-NL" sz="1800" b="0" i="0" kern="1200" dirty="0">
                              <a:solidFill>
                                <a:schemeClr val="dk1"/>
                              </a:solidFill>
                              <a:effectLst/>
                              <a:latin typeface="+mn-lt"/>
                              <a:ea typeface="+mn-ea"/>
                              <a:cs typeface="+mn-cs"/>
                            </a:rPr>
                            <a:t>, 1217–1224 </a:t>
                          </a:r>
                          <a:r>
                            <a:rPr lang="en-GB" sz="1800" b="0" i="0" u="sng" kern="1200" dirty="0">
                              <a:solidFill>
                                <a:schemeClr val="dk1"/>
                              </a:solidFill>
                              <a:effectLst/>
                              <a:latin typeface="+mn-lt"/>
                              <a:ea typeface="+mn-ea"/>
                              <a:cs typeface="+mn-cs"/>
                              <a:hlinkClick r:id="rId24"/>
                            </a:rPr>
                            <a:t>https://doi.org/10.1364/AO.380185</a:t>
                          </a:r>
                          <a:endParaRPr lang="en-GB" sz="18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L" sz="1600" dirty="0"/>
                        </a:p>
                      </a:txBody>
                      <a:tcPr/>
                    </a:tc>
                    <a:extLst>
                      <a:ext uri="{0D108BD9-81ED-4DB2-BD59-A6C34878D82A}">
                        <a16:rowId xmlns:a16="http://schemas.microsoft.com/office/drawing/2014/main" val="1445828258"/>
                      </a:ext>
                    </a:extLst>
                  </a:tr>
                  <a:tr h="924143">
                    <a:tc>
                      <a:txBody>
                        <a:bodyPr/>
                        <a:lstStyle/>
                        <a:p>
                          <a:pPr algn="ctr" rtl="0"/>
                          <a:r>
                            <a:rPr lang="en-GB" sz="1400" dirty="0"/>
                            <a:t>Temperature correction</a:t>
                          </a:r>
                          <a:endParaRPr lang="en-IL" sz="1400" dirty="0"/>
                        </a:p>
                      </a:txBody>
                      <a:tcPr/>
                    </a:tc>
                    <a:tc>
                      <a:txBody>
                        <a:bodyPr/>
                        <a:lstStyle/>
                        <a:p>
                          <a:pPr algn="ctr" rtl="0"/>
                          <a:r>
                            <a:rPr lang="en-GB" sz="1400" dirty="0"/>
                            <a:t>1.22 [3]</a:t>
                          </a:r>
                          <a:endParaRPr lang="en-IL"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0" i="0" kern="1200" dirty="0">
                              <a:solidFill>
                                <a:schemeClr val="dk1"/>
                              </a:solidFill>
                              <a:effectLst/>
                              <a:latin typeface="+mn-lt"/>
                              <a:ea typeface="+mn-ea"/>
                              <a:cs typeface="+mn-cs"/>
                            </a:rPr>
                            <a:t>2013 </a:t>
                          </a:r>
                          <a:r>
                            <a:rPr lang="en-GB" sz="1600" b="0" i="1" kern="1200" dirty="0">
                              <a:solidFill>
                                <a:schemeClr val="dk1"/>
                              </a:solidFill>
                              <a:effectLst/>
                              <a:latin typeface="+mn-lt"/>
                              <a:ea typeface="+mn-ea"/>
                              <a:cs typeface="+mn-cs"/>
                            </a:rPr>
                            <a:t>JINST</a:t>
                          </a:r>
                          <a:r>
                            <a:rPr lang="en-GB" sz="1600" b="0" i="0" kern="1200" dirty="0">
                              <a:solidFill>
                                <a:schemeClr val="dk1"/>
                              </a:solidFill>
                              <a:effectLst/>
                              <a:latin typeface="+mn-lt"/>
                              <a:ea typeface="+mn-ea"/>
                              <a:cs typeface="+mn-cs"/>
                            </a:rPr>
                            <a:t> </a:t>
                          </a:r>
                          <a:r>
                            <a:rPr lang="en-GB" sz="1600" b="1" i="0" kern="1200" dirty="0">
                              <a:solidFill>
                                <a:schemeClr val="dk1"/>
                              </a:solidFill>
                              <a:effectLst/>
                              <a:latin typeface="+mn-lt"/>
                              <a:ea typeface="+mn-ea"/>
                              <a:cs typeface="+mn-cs"/>
                            </a:rPr>
                            <a:t>8</a:t>
                          </a:r>
                          <a:r>
                            <a:rPr lang="en-GB" sz="1600" b="0" i="0" kern="1200" dirty="0">
                              <a:solidFill>
                                <a:schemeClr val="dk1"/>
                              </a:solidFill>
                              <a:effectLst/>
                              <a:latin typeface="+mn-lt"/>
                              <a:ea typeface="+mn-ea"/>
                              <a:cs typeface="+mn-cs"/>
                            </a:rPr>
                            <a:t> P09006 </a:t>
                          </a:r>
                          <a:r>
                            <a:rPr lang="en-GB" sz="1600" b="0" u="sng" dirty="0">
                              <a:effectLst/>
                              <a:hlinkClick r:id="rId25"/>
                            </a:rPr>
                            <a:t>https://doi.org/10.48550/arXiv.1304.6117</a:t>
                          </a:r>
                          <a:endParaRPr lang="en-GB" sz="1600" dirty="0">
                            <a:effectLst/>
                          </a:endParaRPr>
                        </a:p>
                      </a:txBody>
                      <a:tcPr/>
                    </a:tc>
                    <a:extLst>
                      <a:ext uri="{0D108BD9-81ED-4DB2-BD59-A6C34878D82A}">
                        <a16:rowId xmlns:a16="http://schemas.microsoft.com/office/drawing/2014/main" val="4074412820"/>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PMT Quantum Efficiency room temp.</a:t>
                          </a:r>
                          <a:endParaRPr lang="en-IL" sz="1400" dirty="0"/>
                        </a:p>
                        <a:p>
                          <a:pPr algn="ctr" rtl="0"/>
                          <a:endParaRPr lang="en-IL" sz="1400" dirty="0"/>
                        </a:p>
                      </a:txBody>
                      <a:tcPr/>
                    </a:tc>
                    <a:tc>
                      <a:txBody>
                        <a:bodyPr/>
                        <a:lstStyle/>
                        <a:p>
                          <a:pPr algn="ctr" rtl="0"/>
                          <a:r>
                            <a:rPr lang="en-GB" sz="1400" dirty="0"/>
                            <a:t>0.339 [4]</a:t>
                          </a:r>
                          <a:endParaRPr lang="en-IL" sz="1400" dirty="0"/>
                        </a:p>
                      </a:txBody>
                      <a:tcPr/>
                    </a:tc>
                    <a:tc>
                      <a:txBody>
                        <a:bodyPr/>
                        <a:lstStyle/>
                        <a:p>
                          <a:pPr algn="l" rtl="0"/>
                          <a:r>
                            <a:rPr lang="fr-FR" sz="1600" b="0" i="0" u="none" strike="noStrike" kern="1200" dirty="0" err="1">
                              <a:solidFill>
                                <a:schemeClr val="dk1"/>
                              </a:solidFill>
                              <a:effectLst/>
                              <a:latin typeface="+mn-lt"/>
                              <a:ea typeface="+mn-ea"/>
                              <a:cs typeface="+mn-cs"/>
                            </a:rPr>
                            <a:t>Astroparticle</a:t>
                          </a:r>
                          <a:r>
                            <a:rPr lang="fr-FR" sz="1600" b="0" i="0" u="none" strike="noStrike" kern="1200" dirty="0">
                              <a:solidFill>
                                <a:schemeClr val="dk1"/>
                              </a:solidFill>
                              <a:effectLst/>
                              <a:latin typeface="+mn-lt"/>
                              <a:ea typeface="+mn-ea"/>
                              <a:cs typeface="+mn-cs"/>
                            </a:rPr>
                            <a:t> </a:t>
                          </a:r>
                          <a:r>
                            <a:rPr lang="fr-FR" sz="1600" b="0" i="0" u="none" strike="noStrike" kern="1200" dirty="0" err="1">
                              <a:solidFill>
                                <a:schemeClr val="dk1"/>
                              </a:solidFill>
                              <a:effectLst/>
                              <a:latin typeface="+mn-lt"/>
                              <a:ea typeface="+mn-ea"/>
                              <a:cs typeface="+mn-cs"/>
                            </a:rPr>
                            <a:t>Physics</a:t>
                          </a:r>
                          <a:r>
                            <a:rPr lang="fr-FR" sz="1600" b="0" i="0" u="none" strike="noStrike" kern="1200" dirty="0">
                              <a:solidFill>
                                <a:schemeClr val="dk1"/>
                              </a:solidFill>
                              <a:effectLst/>
                              <a:latin typeface="+mn-lt"/>
                              <a:ea typeface="+mn-ea"/>
                              <a:cs typeface="+mn-cs"/>
                            </a:rPr>
                            <a:t> 49,</a:t>
                          </a:r>
                          <a:r>
                            <a:rPr lang="fr-FR" sz="1600" b="0" i="0" kern="1200" dirty="0">
                              <a:solidFill>
                                <a:schemeClr val="dk1"/>
                              </a:solidFill>
                              <a:effectLst/>
                              <a:latin typeface="+mn-lt"/>
                              <a:ea typeface="+mn-ea"/>
                              <a:cs typeface="+mn-cs"/>
                            </a:rPr>
                            <a:t> (2013) 44  </a:t>
                          </a:r>
                          <a:r>
                            <a:rPr lang="en-GB" sz="1600" b="0" u="none" strike="noStrike" dirty="0">
                              <a:effectLst/>
                              <a:hlinkClick r:id="rId26"/>
                            </a:rPr>
                            <a:t>https://doi.org/10.48550/arXiv.1204.6218</a:t>
                          </a:r>
                          <a:endParaRPr lang="en-GB" sz="1600" dirty="0">
                            <a:effectLst/>
                          </a:endParaRPr>
                        </a:p>
                      </a:txBody>
                      <a:tcPr/>
                    </a:tc>
                    <a:extLst>
                      <a:ext uri="{0D108BD9-81ED-4DB2-BD59-A6C34878D82A}">
                        <a16:rowId xmlns:a16="http://schemas.microsoft.com/office/drawing/2014/main" val="3335028540"/>
                      </a:ext>
                    </a:extLst>
                  </a:tr>
                </a:tbl>
              </a:graphicData>
            </a:graphic>
          </p:graphicFrame>
        </mc:Fallback>
      </mc:AlternateContent>
    </p:spTree>
    <p:extLst>
      <p:ext uri="{BB962C8B-B14F-4D97-AF65-F5344CB8AC3E}">
        <p14:creationId xmlns:p14="http://schemas.microsoft.com/office/powerpoint/2010/main" val="3032125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74F59E26-285C-0FC0-72B0-C1594C2FA508}"/>
              </a:ext>
            </a:extLst>
          </p:cNvPr>
          <p:cNvSpPr>
            <a:spLocks noGrp="1"/>
          </p:cNvSpPr>
          <p:nvPr>
            <p:ph idx="1"/>
          </p:nvPr>
        </p:nvSpPr>
        <p:spPr/>
        <p:txBody>
          <a:bodyPr/>
          <a:lstStyle/>
          <a:p>
            <a:pPr algn="l" rtl="0"/>
            <a:r>
              <a:rPr lang="en-GB" sz="2800" b="0" i="0" kern="1200" dirty="0">
                <a:solidFill>
                  <a:schemeClr val="dk1"/>
                </a:solidFill>
                <a:effectLst/>
                <a:latin typeface="+mn-lt"/>
                <a:ea typeface="+mn-ea"/>
                <a:cs typeface="+mn-cs"/>
              </a:rPr>
              <a:t>We also realized according to reported purity of LAr contaminants in Darkside, absorption length should be &gt; 30 meters. We are currently working on new fits according to this, taking TPB efficiency as a free parameter instead of absorption length. These fits are in the upcoming slides.</a:t>
            </a:r>
          </a:p>
          <a:p>
            <a:pPr algn="l" rtl="0"/>
            <a:endParaRPr lang="en-IL" dirty="0"/>
          </a:p>
        </p:txBody>
      </p:sp>
    </p:spTree>
    <p:extLst>
      <p:ext uri="{BB962C8B-B14F-4D97-AF65-F5344CB8AC3E}">
        <p14:creationId xmlns:p14="http://schemas.microsoft.com/office/powerpoint/2010/main" val="203656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7974DD3-37FC-6C73-A0EE-C83865329C5C}"/>
              </a:ext>
            </a:extLst>
          </p:cNvPr>
          <p:cNvPicPr>
            <a:picLocks noChangeAspect="1"/>
          </p:cNvPicPr>
          <p:nvPr/>
        </p:nvPicPr>
        <p:blipFill>
          <a:blip r:embed="rId3"/>
          <a:stretch>
            <a:fillRect/>
          </a:stretch>
        </p:blipFill>
        <p:spPr>
          <a:xfrm>
            <a:off x="5072743" y="3175779"/>
            <a:ext cx="7119257" cy="3682221"/>
          </a:xfrm>
          <a:prstGeom prst="rect">
            <a:avLst/>
          </a:prstGeom>
        </p:spPr>
      </p:pic>
      <p:pic>
        <p:nvPicPr>
          <p:cNvPr id="6" name="תמונה 5">
            <a:extLst>
              <a:ext uri="{FF2B5EF4-FFF2-40B4-BE49-F238E27FC236}">
                <a16:creationId xmlns:a16="http://schemas.microsoft.com/office/drawing/2014/main" id="{6FB31D82-9356-0295-8311-15C3FB9C37A6}"/>
              </a:ext>
            </a:extLst>
          </p:cNvPr>
          <p:cNvPicPr>
            <a:picLocks noChangeAspect="1"/>
          </p:cNvPicPr>
          <p:nvPr/>
        </p:nvPicPr>
        <p:blipFill>
          <a:blip r:embed="rId4"/>
          <a:stretch>
            <a:fillRect/>
          </a:stretch>
        </p:blipFill>
        <p:spPr>
          <a:xfrm>
            <a:off x="0" y="0"/>
            <a:ext cx="6628844" cy="3429000"/>
          </a:xfrm>
          <a:prstGeom prst="rect">
            <a:avLst/>
          </a:prstGeom>
        </p:spPr>
      </p:pic>
    </p:spTree>
    <p:extLst>
      <p:ext uri="{BB962C8B-B14F-4D97-AF65-F5344CB8AC3E}">
        <p14:creationId xmlns:p14="http://schemas.microsoft.com/office/powerpoint/2010/main" val="3397283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C7DAB73E-6AD4-4BE8-6DED-65AF1998E2DA}"/>
              </a:ext>
            </a:extLst>
          </p:cNvPr>
          <p:cNvPicPr>
            <a:picLocks noChangeAspect="1"/>
          </p:cNvPicPr>
          <p:nvPr/>
        </p:nvPicPr>
        <p:blipFill>
          <a:blip r:embed="rId2"/>
          <a:stretch>
            <a:fillRect/>
          </a:stretch>
        </p:blipFill>
        <p:spPr>
          <a:xfrm>
            <a:off x="0" y="0"/>
            <a:ext cx="5431316" cy="2742713"/>
          </a:xfrm>
          <a:prstGeom prst="rect">
            <a:avLst/>
          </a:prstGeom>
        </p:spPr>
      </p:pic>
      <p:pic>
        <p:nvPicPr>
          <p:cNvPr id="6" name="תמונה 5">
            <a:extLst>
              <a:ext uri="{FF2B5EF4-FFF2-40B4-BE49-F238E27FC236}">
                <a16:creationId xmlns:a16="http://schemas.microsoft.com/office/drawing/2014/main" id="{68693E04-6A07-5ED1-0FFF-CB9F80B69221}"/>
              </a:ext>
            </a:extLst>
          </p:cNvPr>
          <p:cNvPicPr>
            <a:picLocks noChangeAspect="1"/>
          </p:cNvPicPr>
          <p:nvPr/>
        </p:nvPicPr>
        <p:blipFill>
          <a:blip r:embed="rId3"/>
          <a:stretch>
            <a:fillRect/>
          </a:stretch>
        </p:blipFill>
        <p:spPr>
          <a:xfrm>
            <a:off x="6544019" y="16524"/>
            <a:ext cx="5647982" cy="2876287"/>
          </a:xfrm>
          <a:prstGeom prst="rect">
            <a:avLst/>
          </a:prstGeom>
        </p:spPr>
      </p:pic>
      <mc:AlternateContent xmlns:mc="http://schemas.openxmlformats.org/markup-compatibility/2006" xmlns:a14="http://schemas.microsoft.com/office/drawing/2010/main">
        <mc:Choice Requires="a14">
          <p:graphicFrame>
            <p:nvGraphicFramePr>
              <p:cNvPr id="15" name="טבלה 14">
                <a:extLst>
                  <a:ext uri="{FF2B5EF4-FFF2-40B4-BE49-F238E27FC236}">
                    <a16:creationId xmlns:a16="http://schemas.microsoft.com/office/drawing/2014/main" id="{93D7B0B0-6848-6EC6-782A-4DF24EBBCDB6}"/>
                  </a:ext>
                </a:extLst>
              </p:cNvPr>
              <p:cNvGraphicFramePr>
                <a:graphicFrameLocks noGrp="1"/>
              </p:cNvGraphicFramePr>
              <p:nvPr>
                <p:extLst>
                  <p:ext uri="{D42A27DB-BD31-4B8C-83A1-F6EECF244321}">
                    <p14:modId xmlns:p14="http://schemas.microsoft.com/office/powerpoint/2010/main" val="485328444"/>
                  </p:ext>
                </p:extLst>
              </p:nvPr>
            </p:nvGraphicFramePr>
            <p:xfrm>
              <a:off x="0" y="3429001"/>
              <a:ext cx="5431316" cy="3429000"/>
            </p:xfrm>
            <a:graphic>
              <a:graphicData uri="http://schemas.openxmlformats.org/drawingml/2006/table">
                <a:tbl>
                  <a:tblPr firstRow="1" bandRow="1">
                    <a:tableStyleId>{5C22544A-7EE6-4342-B048-85BDC9FD1C3A}</a:tableStyleId>
                  </a:tblPr>
                  <a:tblGrid>
                    <a:gridCol w="3609377">
                      <a:extLst>
                        <a:ext uri="{9D8B030D-6E8A-4147-A177-3AD203B41FA5}">
                          <a16:colId xmlns:a16="http://schemas.microsoft.com/office/drawing/2014/main" val="2468041826"/>
                        </a:ext>
                      </a:extLst>
                    </a:gridCol>
                    <a:gridCol w="1821939">
                      <a:extLst>
                        <a:ext uri="{9D8B030D-6E8A-4147-A177-3AD203B41FA5}">
                          <a16:colId xmlns:a16="http://schemas.microsoft.com/office/drawing/2014/main" val="516021899"/>
                        </a:ext>
                      </a:extLst>
                    </a:gridCol>
                  </a:tblGrid>
                  <a:tr h="386971">
                    <a:tc>
                      <a:txBody>
                        <a:bodyPr/>
                        <a:lstStyle/>
                        <a:p>
                          <a:pPr algn="ctr" rtl="0"/>
                          <a:r>
                            <a:rPr lang="en-GB" sz="1400" dirty="0"/>
                            <a:t>Parameter</a:t>
                          </a:r>
                          <a:endParaRPr lang="en-IL" sz="1400" dirty="0"/>
                        </a:p>
                      </a:txBody>
                      <a:tcPr/>
                    </a:tc>
                    <a:tc>
                      <a:txBody>
                        <a:bodyPr/>
                        <a:lstStyle/>
                        <a:p>
                          <a:pPr algn="ctr" rtl="0"/>
                          <a:r>
                            <a:rPr lang="en-GB" sz="1400" dirty="0"/>
                            <a:t>Value</a:t>
                          </a:r>
                          <a:endParaRPr lang="en-IL" sz="1400" dirty="0"/>
                        </a:p>
                      </a:txBody>
                      <a:tcPr/>
                    </a:tc>
                    <a:extLst>
                      <a:ext uri="{0D108BD9-81ED-4DB2-BD59-A6C34878D82A}">
                        <a16:rowId xmlns:a16="http://schemas.microsoft.com/office/drawing/2014/main" val="2729103653"/>
                      </a:ext>
                    </a:extLst>
                  </a:tr>
                  <a:tr h="478635">
                    <a:tc>
                      <a:txBody>
                        <a:bodyPr/>
                        <a:lstStyle/>
                        <a:p>
                          <a:pPr algn="ctr" rtl="0"/>
                          <a:r>
                            <a:rPr lang="en-GB" sz="1400" dirty="0"/>
                            <a:t>Birk’s constant</a:t>
                          </a:r>
                          <a:endParaRPr lang="en-IL" sz="1400" dirty="0"/>
                        </a:p>
                      </a:txBody>
                      <a:tcPr/>
                    </a:tc>
                    <a:tc>
                      <a:txBody>
                        <a:bodyPr/>
                        <a:lstStyle/>
                        <a:p>
                          <a:pPr algn="ctr" rtl="0"/>
                          <a:r>
                            <a:rPr lang="en-GB" sz="1400" dirty="0"/>
                            <a:t>0.007 </a:t>
                          </a:r>
                          <a14:m>
                            <m:oMath xmlns:m="http://schemas.openxmlformats.org/officeDocument/2006/math">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𝑚𝑚</m:t>
                                  </m:r>
                                </m:num>
                                <m:den>
                                  <m:r>
                                    <a:rPr lang="en-GB" sz="1400" b="0" i="1" smtClean="0">
                                      <a:latin typeface="Cambria Math" panose="02040503050406030204" pitchFamily="18" charset="0"/>
                                    </a:rPr>
                                    <m:t>𝑀𝑒𝑉</m:t>
                                  </m:r>
                                </m:den>
                              </m:f>
                            </m:oMath>
                          </a14:m>
                          <a:r>
                            <a:rPr lang="en-GB" sz="1400" dirty="0"/>
                            <a:t> </a:t>
                          </a:r>
                          <a:endParaRPr lang="en-IL" sz="1400" dirty="0"/>
                        </a:p>
                      </a:txBody>
                      <a:tcPr/>
                    </a:tc>
                    <a:extLst>
                      <a:ext uri="{0D108BD9-81ED-4DB2-BD59-A6C34878D82A}">
                        <a16:rowId xmlns:a16="http://schemas.microsoft.com/office/drawing/2014/main" val="1534823515"/>
                      </a:ext>
                    </a:extLst>
                  </a:tr>
                  <a:tr h="657851">
                    <a:tc>
                      <a:txBody>
                        <a:bodyPr/>
                        <a:lstStyle/>
                        <a:p>
                          <a:pPr algn="ctr" rtl="0"/>
                          <a:r>
                            <a:rPr lang="en-GB" sz="1400" dirty="0"/>
                            <a:t>Attenuation length of LAr scintillation light in LAr</a:t>
                          </a:r>
                          <a:endParaRPr lang="en-IL" sz="1400" dirty="0"/>
                        </a:p>
                      </a:txBody>
                      <a:tcPr/>
                    </a:tc>
                    <a:tc>
                      <a:txBody>
                        <a:bodyPr/>
                        <a:lstStyle/>
                        <a:p>
                          <a:pPr algn="ctr" rtl="0"/>
                          <a:r>
                            <a:rPr lang="en-GB" sz="1400" dirty="0"/>
                            <a:t>30 m</a:t>
                          </a:r>
                          <a:endParaRPr lang="en-IL" sz="1400" dirty="0"/>
                        </a:p>
                      </a:txBody>
                      <a:tcPr/>
                    </a:tc>
                    <a:extLst>
                      <a:ext uri="{0D108BD9-81ED-4DB2-BD59-A6C34878D82A}">
                        <a16:rowId xmlns:a16="http://schemas.microsoft.com/office/drawing/2014/main" val="2172893760"/>
                      </a:ext>
                    </a:extLst>
                  </a:tr>
                  <a:tr h="432555">
                    <a:tc>
                      <a:txBody>
                        <a:bodyPr/>
                        <a:lstStyle/>
                        <a:p>
                          <a:pPr algn="ctr" rtl="0"/>
                          <a:r>
                            <a:rPr lang="en-GB" sz="1400" dirty="0" err="1"/>
                            <a:t>Scint</a:t>
                          </a:r>
                          <a:r>
                            <a:rPr lang="en-GB" sz="1400" dirty="0"/>
                            <a:t> photons per MeV</a:t>
                          </a:r>
                          <a:endParaRPr lang="en-IL" sz="1400" dirty="0"/>
                        </a:p>
                      </a:txBody>
                      <a:tcPr/>
                    </a:tc>
                    <a:tc>
                      <a:txBody>
                        <a:bodyPr/>
                        <a:lstStyle/>
                        <a:p>
                          <a:pPr algn="ctr" rtl="0"/>
                          <a:r>
                            <a:rPr lang="en-GB" sz="1400" dirty="0"/>
                            <a:t>51300 </a:t>
                          </a:r>
                          <a:endParaRPr lang="en-IL" sz="1400" dirty="0"/>
                        </a:p>
                      </a:txBody>
                      <a:tcPr/>
                    </a:tc>
                    <a:extLst>
                      <a:ext uri="{0D108BD9-81ED-4DB2-BD59-A6C34878D82A}">
                        <a16:rowId xmlns:a16="http://schemas.microsoft.com/office/drawing/2014/main" val="3188433720"/>
                      </a:ext>
                    </a:extLst>
                  </a:tr>
                  <a:tr h="432555">
                    <a:tc>
                      <a:txBody>
                        <a:bodyPr/>
                        <a:lstStyle/>
                        <a:p>
                          <a:pPr algn="ctr" rtl="0"/>
                          <a:r>
                            <a:rPr lang="en-GB" sz="1400" dirty="0"/>
                            <a:t>Evap. TPB Efficiency 290 K</a:t>
                          </a:r>
                          <a:endParaRPr lang="en-IL" sz="1400" dirty="0"/>
                        </a:p>
                      </a:txBody>
                      <a:tcPr/>
                    </a:tc>
                    <a:tc>
                      <a:txBody>
                        <a:bodyPr/>
                        <a:lstStyle/>
                        <a:p>
                          <a:pPr algn="ctr" rtl="0"/>
                          <a:r>
                            <a:rPr lang="he-IL" sz="1400" dirty="0"/>
                            <a:t>0</a:t>
                          </a:r>
                          <a:r>
                            <a:rPr lang="en-GB" sz="1400" dirty="0"/>
                            <a:t>.44</a:t>
                          </a:r>
                          <a:endParaRPr lang="en-IL" sz="1400" dirty="0"/>
                        </a:p>
                      </a:txBody>
                      <a:tcPr/>
                    </a:tc>
                    <a:extLst>
                      <a:ext uri="{0D108BD9-81ED-4DB2-BD59-A6C34878D82A}">
                        <a16:rowId xmlns:a16="http://schemas.microsoft.com/office/drawing/2014/main" val="1445828258"/>
                      </a:ext>
                    </a:extLst>
                  </a:tr>
                  <a:tr h="432555">
                    <a:tc>
                      <a:txBody>
                        <a:bodyPr/>
                        <a:lstStyle/>
                        <a:p>
                          <a:pPr algn="ctr" rtl="0"/>
                          <a:r>
                            <a:rPr lang="en-GB" sz="1400" dirty="0"/>
                            <a:t>Temperature correction</a:t>
                          </a:r>
                          <a:endParaRPr lang="en-IL" sz="1400" dirty="0"/>
                        </a:p>
                      </a:txBody>
                      <a:tcPr/>
                    </a:tc>
                    <a:tc>
                      <a:txBody>
                        <a:bodyPr/>
                        <a:lstStyle/>
                        <a:p>
                          <a:pPr algn="ctr" rtl="0"/>
                          <a:r>
                            <a:rPr lang="en-GB" sz="1400" dirty="0"/>
                            <a:t>1.22</a:t>
                          </a:r>
                          <a:endParaRPr lang="en-IL" sz="1400" dirty="0"/>
                        </a:p>
                      </a:txBody>
                      <a:tcPr/>
                    </a:tc>
                    <a:extLst>
                      <a:ext uri="{0D108BD9-81ED-4DB2-BD59-A6C34878D82A}">
                        <a16:rowId xmlns:a16="http://schemas.microsoft.com/office/drawing/2014/main" val="4074412820"/>
                      </a:ext>
                    </a:extLst>
                  </a:tr>
                  <a:tr h="6078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PMT Quantum Efficiency room temp.</a:t>
                          </a:r>
                          <a:endParaRPr lang="en-IL" sz="1400" dirty="0"/>
                        </a:p>
                        <a:p>
                          <a:pPr algn="ctr" rtl="0"/>
                          <a:endParaRPr lang="en-IL" sz="1400" dirty="0"/>
                        </a:p>
                      </a:txBody>
                      <a:tcPr/>
                    </a:tc>
                    <a:tc>
                      <a:txBody>
                        <a:bodyPr/>
                        <a:lstStyle/>
                        <a:p>
                          <a:pPr algn="ctr" rtl="0"/>
                          <a:r>
                            <a:rPr lang="en-GB" sz="1400" dirty="0"/>
                            <a:t>0.339 </a:t>
                          </a:r>
                          <a:endParaRPr lang="en-IL" sz="1400" dirty="0"/>
                        </a:p>
                      </a:txBody>
                      <a:tcPr/>
                    </a:tc>
                    <a:extLst>
                      <a:ext uri="{0D108BD9-81ED-4DB2-BD59-A6C34878D82A}">
                        <a16:rowId xmlns:a16="http://schemas.microsoft.com/office/drawing/2014/main" val="3335028540"/>
                      </a:ext>
                    </a:extLst>
                  </a:tr>
                </a:tbl>
              </a:graphicData>
            </a:graphic>
          </p:graphicFrame>
        </mc:Choice>
        <mc:Fallback xmlns="">
          <p:graphicFrame>
            <p:nvGraphicFramePr>
              <p:cNvPr id="15" name="טבלה 14">
                <a:extLst>
                  <a:ext uri="{FF2B5EF4-FFF2-40B4-BE49-F238E27FC236}">
                    <a16:creationId xmlns:a16="http://schemas.microsoft.com/office/drawing/2014/main" id="{93D7B0B0-6848-6EC6-782A-4DF24EBBCDB6}"/>
                  </a:ext>
                </a:extLst>
              </p:cNvPr>
              <p:cNvGraphicFramePr>
                <a:graphicFrameLocks noGrp="1"/>
              </p:cNvGraphicFramePr>
              <p:nvPr>
                <p:extLst>
                  <p:ext uri="{D42A27DB-BD31-4B8C-83A1-F6EECF244321}">
                    <p14:modId xmlns:p14="http://schemas.microsoft.com/office/powerpoint/2010/main" val="485328444"/>
                  </p:ext>
                </p:extLst>
              </p:nvPr>
            </p:nvGraphicFramePr>
            <p:xfrm>
              <a:off x="0" y="3429001"/>
              <a:ext cx="5431316" cy="3429000"/>
            </p:xfrm>
            <a:graphic>
              <a:graphicData uri="http://schemas.openxmlformats.org/drawingml/2006/table">
                <a:tbl>
                  <a:tblPr firstRow="1" bandRow="1">
                    <a:tableStyleId>{5C22544A-7EE6-4342-B048-85BDC9FD1C3A}</a:tableStyleId>
                  </a:tblPr>
                  <a:tblGrid>
                    <a:gridCol w="3609377">
                      <a:extLst>
                        <a:ext uri="{9D8B030D-6E8A-4147-A177-3AD203B41FA5}">
                          <a16:colId xmlns:a16="http://schemas.microsoft.com/office/drawing/2014/main" val="2468041826"/>
                        </a:ext>
                      </a:extLst>
                    </a:gridCol>
                    <a:gridCol w="1821939">
                      <a:extLst>
                        <a:ext uri="{9D8B030D-6E8A-4147-A177-3AD203B41FA5}">
                          <a16:colId xmlns:a16="http://schemas.microsoft.com/office/drawing/2014/main" val="516021899"/>
                        </a:ext>
                      </a:extLst>
                    </a:gridCol>
                  </a:tblGrid>
                  <a:tr h="386971">
                    <a:tc>
                      <a:txBody>
                        <a:bodyPr/>
                        <a:lstStyle/>
                        <a:p>
                          <a:pPr algn="ctr" rtl="0"/>
                          <a:r>
                            <a:rPr lang="en-GB" sz="1400" dirty="0"/>
                            <a:t>Parameter</a:t>
                          </a:r>
                          <a:endParaRPr lang="en-IL" sz="1400" dirty="0"/>
                        </a:p>
                      </a:txBody>
                      <a:tcPr/>
                    </a:tc>
                    <a:tc>
                      <a:txBody>
                        <a:bodyPr/>
                        <a:lstStyle/>
                        <a:p>
                          <a:pPr algn="ctr" rtl="0"/>
                          <a:r>
                            <a:rPr lang="en-GB" sz="1400" dirty="0"/>
                            <a:t>Value</a:t>
                          </a:r>
                          <a:endParaRPr lang="en-IL" sz="1400" dirty="0"/>
                        </a:p>
                      </a:txBody>
                      <a:tcPr/>
                    </a:tc>
                    <a:extLst>
                      <a:ext uri="{0D108BD9-81ED-4DB2-BD59-A6C34878D82A}">
                        <a16:rowId xmlns:a16="http://schemas.microsoft.com/office/drawing/2014/main" val="2729103653"/>
                      </a:ext>
                    </a:extLst>
                  </a:tr>
                  <a:tr h="478635">
                    <a:tc>
                      <a:txBody>
                        <a:bodyPr/>
                        <a:lstStyle/>
                        <a:p>
                          <a:pPr algn="ctr" rtl="0"/>
                          <a:r>
                            <a:rPr lang="en-GB" sz="1400" dirty="0"/>
                            <a:t>Birk’s constant</a:t>
                          </a:r>
                          <a:endParaRPr lang="en-IL" sz="1400" dirty="0"/>
                        </a:p>
                      </a:txBody>
                      <a:tcPr/>
                    </a:tc>
                    <a:tc>
                      <a:txBody>
                        <a:bodyPr/>
                        <a:lstStyle/>
                        <a:p>
                          <a:endParaRPr lang="en-IL"/>
                        </a:p>
                      </a:txBody>
                      <a:tcPr>
                        <a:blipFill>
                          <a:blip r:embed="rId4"/>
                          <a:stretch>
                            <a:fillRect l="-198662" t="-83333" r="-1672" b="-543590"/>
                          </a:stretch>
                        </a:blipFill>
                      </a:tcPr>
                    </a:tc>
                    <a:extLst>
                      <a:ext uri="{0D108BD9-81ED-4DB2-BD59-A6C34878D82A}">
                        <a16:rowId xmlns:a16="http://schemas.microsoft.com/office/drawing/2014/main" val="1534823515"/>
                      </a:ext>
                    </a:extLst>
                  </a:tr>
                  <a:tr h="657851">
                    <a:tc>
                      <a:txBody>
                        <a:bodyPr/>
                        <a:lstStyle/>
                        <a:p>
                          <a:pPr algn="ctr" rtl="0"/>
                          <a:r>
                            <a:rPr lang="en-GB" sz="1400" dirty="0"/>
                            <a:t>Attenuation length of LAr scintillation light in LAr</a:t>
                          </a:r>
                          <a:endParaRPr lang="en-IL" sz="1400" dirty="0"/>
                        </a:p>
                      </a:txBody>
                      <a:tcPr/>
                    </a:tc>
                    <a:tc>
                      <a:txBody>
                        <a:bodyPr/>
                        <a:lstStyle/>
                        <a:p>
                          <a:pPr algn="ctr" rtl="0"/>
                          <a:r>
                            <a:rPr lang="en-GB" sz="1400" dirty="0"/>
                            <a:t>30 m</a:t>
                          </a:r>
                          <a:endParaRPr lang="en-IL" sz="1400" dirty="0"/>
                        </a:p>
                      </a:txBody>
                      <a:tcPr/>
                    </a:tc>
                    <a:extLst>
                      <a:ext uri="{0D108BD9-81ED-4DB2-BD59-A6C34878D82A}">
                        <a16:rowId xmlns:a16="http://schemas.microsoft.com/office/drawing/2014/main" val="2172893760"/>
                      </a:ext>
                    </a:extLst>
                  </a:tr>
                  <a:tr h="432555">
                    <a:tc>
                      <a:txBody>
                        <a:bodyPr/>
                        <a:lstStyle/>
                        <a:p>
                          <a:pPr algn="ctr" rtl="0"/>
                          <a:r>
                            <a:rPr lang="en-GB" sz="1400" dirty="0" err="1"/>
                            <a:t>Scint</a:t>
                          </a:r>
                          <a:r>
                            <a:rPr lang="en-GB" sz="1400" dirty="0"/>
                            <a:t> photons per MeV</a:t>
                          </a:r>
                          <a:endParaRPr lang="en-IL" sz="1400" dirty="0"/>
                        </a:p>
                      </a:txBody>
                      <a:tcPr/>
                    </a:tc>
                    <a:tc>
                      <a:txBody>
                        <a:bodyPr/>
                        <a:lstStyle/>
                        <a:p>
                          <a:pPr algn="ctr" rtl="0"/>
                          <a:r>
                            <a:rPr lang="en-GB" sz="1400" dirty="0"/>
                            <a:t>51300 </a:t>
                          </a:r>
                          <a:endParaRPr lang="en-IL" sz="1400" dirty="0"/>
                        </a:p>
                      </a:txBody>
                      <a:tcPr/>
                    </a:tc>
                    <a:extLst>
                      <a:ext uri="{0D108BD9-81ED-4DB2-BD59-A6C34878D82A}">
                        <a16:rowId xmlns:a16="http://schemas.microsoft.com/office/drawing/2014/main" val="3188433720"/>
                      </a:ext>
                    </a:extLst>
                  </a:tr>
                  <a:tr h="432555">
                    <a:tc>
                      <a:txBody>
                        <a:bodyPr/>
                        <a:lstStyle/>
                        <a:p>
                          <a:pPr algn="ctr" rtl="0"/>
                          <a:r>
                            <a:rPr lang="en-GB" sz="1400" dirty="0"/>
                            <a:t>Evap. TPB Efficiency 290 K</a:t>
                          </a:r>
                          <a:endParaRPr lang="en-IL" sz="1400" dirty="0"/>
                        </a:p>
                      </a:txBody>
                      <a:tcPr/>
                    </a:tc>
                    <a:tc>
                      <a:txBody>
                        <a:bodyPr/>
                        <a:lstStyle/>
                        <a:p>
                          <a:pPr algn="ctr" rtl="0"/>
                          <a:r>
                            <a:rPr lang="he-IL" sz="1400" dirty="0"/>
                            <a:t>0</a:t>
                          </a:r>
                          <a:r>
                            <a:rPr lang="en-GB" sz="1400" dirty="0"/>
                            <a:t>.44</a:t>
                          </a:r>
                          <a:endParaRPr lang="en-IL" sz="1400" dirty="0"/>
                        </a:p>
                      </a:txBody>
                      <a:tcPr/>
                    </a:tc>
                    <a:extLst>
                      <a:ext uri="{0D108BD9-81ED-4DB2-BD59-A6C34878D82A}">
                        <a16:rowId xmlns:a16="http://schemas.microsoft.com/office/drawing/2014/main" val="1445828258"/>
                      </a:ext>
                    </a:extLst>
                  </a:tr>
                  <a:tr h="432555">
                    <a:tc>
                      <a:txBody>
                        <a:bodyPr/>
                        <a:lstStyle/>
                        <a:p>
                          <a:pPr algn="ctr" rtl="0"/>
                          <a:r>
                            <a:rPr lang="en-GB" sz="1400" dirty="0"/>
                            <a:t>Temperature correction</a:t>
                          </a:r>
                          <a:endParaRPr lang="en-IL" sz="1400" dirty="0"/>
                        </a:p>
                      </a:txBody>
                      <a:tcPr/>
                    </a:tc>
                    <a:tc>
                      <a:txBody>
                        <a:bodyPr/>
                        <a:lstStyle/>
                        <a:p>
                          <a:pPr algn="ctr" rtl="0"/>
                          <a:r>
                            <a:rPr lang="en-GB" sz="1400" dirty="0"/>
                            <a:t>1.22</a:t>
                          </a:r>
                          <a:endParaRPr lang="en-IL" sz="1400" dirty="0"/>
                        </a:p>
                      </a:txBody>
                      <a:tcPr/>
                    </a:tc>
                    <a:extLst>
                      <a:ext uri="{0D108BD9-81ED-4DB2-BD59-A6C34878D82A}">
                        <a16:rowId xmlns:a16="http://schemas.microsoft.com/office/drawing/2014/main" val="4074412820"/>
                      </a:ext>
                    </a:extLst>
                  </a:tr>
                  <a:tr h="6078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dirty="0"/>
                            <a:t>PMT Quantum Efficiency room temp.</a:t>
                          </a:r>
                          <a:endParaRPr lang="en-IL" sz="1400" dirty="0"/>
                        </a:p>
                        <a:p>
                          <a:pPr algn="ctr" rtl="0"/>
                          <a:endParaRPr lang="en-IL" sz="1400" dirty="0"/>
                        </a:p>
                      </a:txBody>
                      <a:tcPr/>
                    </a:tc>
                    <a:tc>
                      <a:txBody>
                        <a:bodyPr/>
                        <a:lstStyle/>
                        <a:p>
                          <a:pPr algn="ctr" rtl="0"/>
                          <a:r>
                            <a:rPr lang="en-GB" sz="1400" dirty="0"/>
                            <a:t>0.339 </a:t>
                          </a:r>
                          <a:endParaRPr lang="en-IL" sz="1400" dirty="0"/>
                        </a:p>
                      </a:txBody>
                      <a:tcPr/>
                    </a:tc>
                    <a:extLst>
                      <a:ext uri="{0D108BD9-81ED-4DB2-BD59-A6C34878D82A}">
                        <a16:rowId xmlns:a16="http://schemas.microsoft.com/office/drawing/2014/main" val="3335028540"/>
                      </a:ext>
                    </a:extLst>
                  </a:tr>
                </a:tbl>
              </a:graphicData>
            </a:graphic>
          </p:graphicFrame>
        </mc:Fallback>
      </mc:AlternateContent>
      <p:pic>
        <p:nvPicPr>
          <p:cNvPr id="12" name="תמונה 11">
            <a:extLst>
              <a:ext uri="{FF2B5EF4-FFF2-40B4-BE49-F238E27FC236}">
                <a16:creationId xmlns:a16="http://schemas.microsoft.com/office/drawing/2014/main" id="{8ACE1A62-48EF-8976-8830-5F92AC2534E1}"/>
              </a:ext>
            </a:extLst>
          </p:cNvPr>
          <p:cNvPicPr>
            <a:picLocks noChangeAspect="1"/>
          </p:cNvPicPr>
          <p:nvPr/>
        </p:nvPicPr>
        <p:blipFill>
          <a:blip r:embed="rId5"/>
          <a:stretch>
            <a:fillRect/>
          </a:stretch>
        </p:blipFill>
        <p:spPr>
          <a:xfrm>
            <a:off x="669761" y="269286"/>
            <a:ext cx="3053939" cy="1185381"/>
          </a:xfrm>
          <a:prstGeom prst="rect">
            <a:avLst/>
          </a:prstGeom>
        </p:spPr>
      </p:pic>
      <p:pic>
        <p:nvPicPr>
          <p:cNvPr id="3" name="תמונה 2">
            <a:extLst>
              <a:ext uri="{FF2B5EF4-FFF2-40B4-BE49-F238E27FC236}">
                <a16:creationId xmlns:a16="http://schemas.microsoft.com/office/drawing/2014/main" id="{BB825F34-21F4-3C55-BD49-8D2925C7FFFA}"/>
              </a:ext>
            </a:extLst>
          </p:cNvPr>
          <p:cNvPicPr>
            <a:picLocks noChangeAspect="1"/>
          </p:cNvPicPr>
          <p:nvPr/>
        </p:nvPicPr>
        <p:blipFill>
          <a:blip r:embed="rId6"/>
          <a:stretch>
            <a:fillRect/>
          </a:stretch>
        </p:blipFill>
        <p:spPr>
          <a:xfrm>
            <a:off x="5314905" y="3283027"/>
            <a:ext cx="6877095" cy="3558447"/>
          </a:xfrm>
          <a:prstGeom prst="rect">
            <a:avLst/>
          </a:prstGeom>
        </p:spPr>
      </p:pic>
    </p:spTree>
    <p:extLst>
      <p:ext uri="{BB962C8B-B14F-4D97-AF65-F5344CB8AC3E}">
        <p14:creationId xmlns:p14="http://schemas.microsoft.com/office/powerpoint/2010/main" val="2346569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A3BB077-E471-1A7C-3304-E83C55E248B1}"/>
              </a:ext>
            </a:extLst>
          </p:cNvPr>
          <p:cNvPicPr>
            <a:picLocks noChangeAspect="1"/>
          </p:cNvPicPr>
          <p:nvPr/>
        </p:nvPicPr>
        <p:blipFill>
          <a:blip r:embed="rId2"/>
          <a:stretch>
            <a:fillRect/>
          </a:stretch>
        </p:blipFill>
        <p:spPr>
          <a:xfrm>
            <a:off x="0" y="705081"/>
            <a:ext cx="12186220" cy="6152920"/>
          </a:xfrm>
          <a:prstGeom prst="rect">
            <a:avLst/>
          </a:prstGeom>
        </p:spPr>
      </p:pic>
      <p:sp>
        <p:nvSpPr>
          <p:cNvPr id="6" name="תיבת טקסט 5">
            <a:extLst>
              <a:ext uri="{FF2B5EF4-FFF2-40B4-BE49-F238E27FC236}">
                <a16:creationId xmlns:a16="http://schemas.microsoft.com/office/drawing/2014/main" id="{0D83AE63-AF95-6A63-3456-9FF93E5A14CD}"/>
              </a:ext>
            </a:extLst>
          </p:cNvPr>
          <p:cNvSpPr txBox="1"/>
          <p:nvPr/>
        </p:nvSpPr>
        <p:spPr>
          <a:xfrm>
            <a:off x="484742" y="0"/>
            <a:ext cx="11160087" cy="830997"/>
          </a:xfrm>
          <a:prstGeom prst="rect">
            <a:avLst/>
          </a:prstGeom>
          <a:noFill/>
        </p:spPr>
        <p:txBody>
          <a:bodyPr wrap="square" rtlCol="0">
            <a:spAutoFit/>
          </a:bodyPr>
          <a:lstStyle/>
          <a:p>
            <a:pPr algn="l" rtl="0"/>
            <a:r>
              <a:rPr lang="en-GB" sz="2400" dirty="0"/>
              <a:t>Here we can see Cs photopeak sits below the trend line, as expected since its light yield is ~4% higher than the other </a:t>
            </a:r>
            <a:r>
              <a:rPr lang="en-GB" sz="2400" dirty="0" err="1"/>
              <a:t>photopeaks</a:t>
            </a:r>
            <a:endParaRPr lang="en-IL" sz="2400" dirty="0"/>
          </a:p>
        </p:txBody>
      </p:sp>
    </p:spTree>
    <p:extLst>
      <p:ext uri="{BB962C8B-B14F-4D97-AF65-F5344CB8AC3E}">
        <p14:creationId xmlns:p14="http://schemas.microsoft.com/office/powerpoint/2010/main" val="94065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A02B639-0350-CE08-7099-943BE166386A}"/>
              </a:ext>
            </a:extLst>
          </p:cNvPr>
          <p:cNvSpPr>
            <a:spLocks noGrp="1"/>
          </p:cNvSpPr>
          <p:nvPr>
            <p:ph idx="1"/>
          </p:nvPr>
        </p:nvSpPr>
        <p:spPr/>
        <p:txBody>
          <a:bodyPr/>
          <a:lstStyle/>
          <a:p>
            <a:pPr algn="l" rtl="0"/>
            <a:r>
              <a:rPr lang="en-GB" dirty="0"/>
              <a:t>TPB efficiency and Birk’s constant were fit to the Na data, and we see some discrepancy in the Cs and Co data, however, they report an increased purity throughout the experiment, which changed the light yield and caused an increase of about 4% for the Cs data.</a:t>
            </a:r>
          </a:p>
          <a:p>
            <a:pPr algn="l" rtl="0"/>
            <a:endParaRPr lang="en-GB" dirty="0"/>
          </a:p>
          <a:p>
            <a:pPr algn="l" rtl="0"/>
            <a:r>
              <a:rPr lang="en-GB" dirty="0"/>
              <a:t>We can now move on to ARIS and try to fit neutron data</a:t>
            </a:r>
            <a:endParaRPr lang="en-IL" dirty="0"/>
          </a:p>
        </p:txBody>
      </p:sp>
    </p:spTree>
    <p:extLst>
      <p:ext uri="{BB962C8B-B14F-4D97-AF65-F5344CB8AC3E}">
        <p14:creationId xmlns:p14="http://schemas.microsoft.com/office/powerpoint/2010/main" val="300172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4332187-D7AE-D6CE-3871-149DDE768435}"/>
              </a:ext>
            </a:extLst>
          </p:cNvPr>
          <p:cNvPicPr>
            <a:picLocks noChangeAspect="1"/>
          </p:cNvPicPr>
          <p:nvPr/>
        </p:nvPicPr>
        <p:blipFill>
          <a:blip r:embed="rId2"/>
          <a:stretch>
            <a:fillRect/>
          </a:stretch>
        </p:blipFill>
        <p:spPr>
          <a:xfrm>
            <a:off x="361273" y="1994053"/>
            <a:ext cx="11469453" cy="4040795"/>
          </a:xfrm>
          <a:prstGeom prst="rect">
            <a:avLst/>
          </a:prstGeom>
        </p:spPr>
      </p:pic>
      <p:sp>
        <p:nvSpPr>
          <p:cNvPr id="6" name="תיבת טקסט 5">
            <a:extLst>
              <a:ext uri="{FF2B5EF4-FFF2-40B4-BE49-F238E27FC236}">
                <a16:creationId xmlns:a16="http://schemas.microsoft.com/office/drawing/2014/main" id="{FB513733-C54B-7DE1-4103-43FD7468B9DE}"/>
              </a:ext>
            </a:extLst>
          </p:cNvPr>
          <p:cNvSpPr txBox="1"/>
          <p:nvPr/>
        </p:nvSpPr>
        <p:spPr>
          <a:xfrm>
            <a:off x="1079653" y="209320"/>
            <a:ext cx="10164780" cy="1754326"/>
          </a:xfrm>
          <a:prstGeom prst="rect">
            <a:avLst/>
          </a:prstGeom>
          <a:noFill/>
        </p:spPr>
        <p:txBody>
          <a:bodyPr wrap="square" rtlCol="0">
            <a:spAutoFit/>
          </a:bodyPr>
          <a:lstStyle/>
          <a:p>
            <a:pPr algn="l" rtl="0"/>
            <a:r>
              <a:rPr lang="en-GB" sz="3600" b="1" dirty="0"/>
              <a:t>ARIS has 8 ND at 8 different angles, with corresponding nuclear recoil energies and TOFs summarized in the table below:</a:t>
            </a:r>
            <a:endParaRPr lang="en-IL" sz="3600" b="1" dirty="0"/>
          </a:p>
        </p:txBody>
      </p:sp>
    </p:spTree>
    <p:extLst>
      <p:ext uri="{BB962C8B-B14F-4D97-AF65-F5344CB8AC3E}">
        <p14:creationId xmlns:p14="http://schemas.microsoft.com/office/powerpoint/2010/main" val="382652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EB207B52-2636-8287-878C-08EAA9BAFA4D}"/>
              </a:ext>
            </a:extLst>
          </p:cNvPr>
          <p:cNvPicPr>
            <a:picLocks noChangeAspect="1"/>
          </p:cNvPicPr>
          <p:nvPr/>
        </p:nvPicPr>
        <p:blipFill>
          <a:blip r:embed="rId3"/>
          <a:stretch>
            <a:fillRect/>
          </a:stretch>
        </p:blipFill>
        <p:spPr>
          <a:xfrm>
            <a:off x="0" y="-1"/>
            <a:ext cx="6048752" cy="3073707"/>
          </a:xfrm>
          <a:prstGeom prst="rect">
            <a:avLst/>
          </a:prstGeom>
        </p:spPr>
      </p:pic>
      <p:pic>
        <p:nvPicPr>
          <p:cNvPr id="8" name="תמונה 7">
            <a:extLst>
              <a:ext uri="{FF2B5EF4-FFF2-40B4-BE49-F238E27FC236}">
                <a16:creationId xmlns:a16="http://schemas.microsoft.com/office/drawing/2014/main" id="{74CFD966-562B-69D5-C169-B62EEC5222EF}"/>
              </a:ext>
            </a:extLst>
          </p:cNvPr>
          <p:cNvPicPr>
            <a:picLocks noChangeAspect="1"/>
          </p:cNvPicPr>
          <p:nvPr/>
        </p:nvPicPr>
        <p:blipFill>
          <a:blip r:embed="rId4"/>
          <a:stretch>
            <a:fillRect/>
          </a:stretch>
        </p:blipFill>
        <p:spPr>
          <a:xfrm>
            <a:off x="5969007" y="0"/>
            <a:ext cx="6222993" cy="3228649"/>
          </a:xfrm>
          <a:prstGeom prst="rect">
            <a:avLst/>
          </a:prstGeom>
        </p:spPr>
      </p:pic>
      <mc:AlternateContent xmlns:mc="http://schemas.openxmlformats.org/markup-compatibility/2006">
        <mc:Choice xmlns:a14="http://schemas.microsoft.com/office/drawing/2010/main" Requires="a14">
          <p:sp>
            <p:nvSpPr>
              <p:cNvPr id="12" name="תיבת טקסט 11">
                <a:extLst>
                  <a:ext uri="{FF2B5EF4-FFF2-40B4-BE49-F238E27FC236}">
                    <a16:creationId xmlns:a16="http://schemas.microsoft.com/office/drawing/2014/main" id="{D6AC834E-21F5-9217-1A4E-11D8CFDB1EBD}"/>
                  </a:ext>
                </a:extLst>
              </p:cNvPr>
              <p:cNvSpPr txBox="1"/>
              <p:nvPr/>
            </p:nvSpPr>
            <p:spPr>
              <a:xfrm>
                <a:off x="0" y="3040655"/>
                <a:ext cx="12191999" cy="3815275"/>
              </a:xfrm>
              <a:prstGeom prst="rect">
                <a:avLst/>
              </a:prstGeom>
              <a:noFill/>
            </p:spPr>
            <p:txBody>
              <a:bodyPr wrap="square" rtlCol="0">
                <a:spAutoFit/>
              </a:bodyPr>
              <a:lstStyle/>
              <a:p>
                <a:pPr algn="l" rtl="0"/>
                <a:r>
                  <a:rPr lang="en-GB" sz="2400" dirty="0"/>
                  <a:t>These are fits for two of the gamma rays used for calibration in ARIS - </a:t>
                </a:r>
                <a14:m>
                  <m:oMath xmlns:m="http://schemas.openxmlformats.org/officeDocument/2006/math">
                    <m:r>
                      <a:rPr lang="en-GB" sz="2400" b="0" i="1" smtClean="0">
                        <a:latin typeface="Cambria Math" panose="02040503050406030204" pitchFamily="18" charset="0"/>
                      </a:rPr>
                      <m:t>𝐴𝑚</m:t>
                    </m:r>
                    <m:r>
                      <a:rPr lang="en-GB" sz="2400" b="0" i="1" smtClean="0">
                        <a:latin typeface="Cambria Math" panose="02040503050406030204" pitchFamily="18" charset="0"/>
                      </a:rPr>
                      <m:t> </m:t>
                    </m:r>
                    <m:r>
                      <a:rPr lang="en-GB" sz="2400" b="0" i="1" smtClean="0">
                        <a:latin typeface="Cambria Math" panose="02040503050406030204" pitchFamily="18" charset="0"/>
                      </a:rPr>
                      <m:t>𝑎𝑛𝑑</m:t>
                    </m:r>
                    <m:r>
                      <a:rPr lang="en-GB" sz="2400" b="0" i="1" smtClean="0">
                        <a:latin typeface="Cambria Math" panose="02040503050406030204" pitchFamily="18" charset="0"/>
                      </a:rPr>
                      <m:t> </m:t>
                    </m:r>
                    <m:r>
                      <a:rPr lang="en-GB" sz="2400" b="0" i="1" smtClean="0">
                        <a:latin typeface="Cambria Math" panose="02040503050406030204" pitchFamily="18" charset="0"/>
                      </a:rPr>
                      <m:t>𝑁𝑎</m:t>
                    </m:r>
                    <m:r>
                      <a:rPr lang="en-GB" sz="2400" b="0" i="1" smtClean="0">
                        <a:latin typeface="Cambria Math" panose="02040503050406030204" pitchFamily="18" charset="0"/>
                      </a:rPr>
                      <m:t>.</m:t>
                    </m:r>
                  </m:oMath>
                </a14:m>
                <a:r>
                  <a:rPr lang="en-GB" sz="2400" dirty="0"/>
                  <a:t> The fit parameters are summarized in the next slide to compare against Darkside.</a:t>
                </a:r>
              </a:p>
              <a:p>
                <a:pPr algn="l" rtl="0"/>
                <a:endParaRPr lang="en-GB" sz="2400" dirty="0"/>
              </a:p>
              <a:p>
                <a:pPr algn="l" rtl="0"/>
                <a:r>
                  <a:rPr lang="en-GB" sz="2400" dirty="0"/>
                  <a:t>Originally the goal was to find optical parameters such that we get a good fit for both the gamma rays and the neutrons in ARIS data using Geant4, however this seems to not be possible – </a:t>
                </a:r>
                <a:r>
                  <a:rPr lang="en-GB" sz="2400" dirty="0" err="1"/>
                  <a:t>Geant</a:t>
                </a:r>
                <a:r>
                  <a:rPr lang="en-GB" sz="2400" dirty="0"/>
                  <a:t> doesn’t take into account non-radiative corrections for particles such as neutrons.</a:t>
                </a:r>
              </a:p>
              <a:p>
                <a:pPr algn="l" rtl="0"/>
                <a:endParaRPr lang="en-GB" sz="2400" dirty="0"/>
              </a:p>
              <a:p>
                <a:pPr algn="l" rtl="0"/>
                <a:r>
                  <a:rPr lang="en-GB" sz="2400" dirty="0"/>
                  <a:t>Instead, we will use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𝐿</m:t>
                        </m:r>
                      </m:e>
                      <m:sub>
                        <m:r>
                          <a:rPr lang="en-GB" sz="2400" b="0" i="1" smtClean="0">
                            <a:latin typeface="Cambria Math" panose="02040503050406030204" pitchFamily="18" charset="0"/>
                          </a:rPr>
                          <m:t>𝑒𝑓𝑓</m:t>
                        </m:r>
                      </m:sub>
                    </m:sSub>
                  </m:oMath>
                </a14:m>
                <a:r>
                  <a:rPr lang="en-GB" sz="2400" dirty="0"/>
                  <a:t> in the energy spectrum where most experiments agree on (~ 20-80 keV) and ARIS gamma ray data to correct for the p.e. spectrum we get in Geant4. this is explained in further detail in the upcoming slides.</a:t>
                </a:r>
                <a:endParaRPr lang="en-IL" sz="2400" dirty="0"/>
              </a:p>
            </p:txBody>
          </p:sp>
        </mc:Choice>
        <mc:Fallback>
          <p:sp>
            <p:nvSpPr>
              <p:cNvPr id="12" name="תיבת טקסט 11">
                <a:extLst>
                  <a:ext uri="{FF2B5EF4-FFF2-40B4-BE49-F238E27FC236}">
                    <a16:creationId xmlns:a16="http://schemas.microsoft.com/office/drawing/2014/main" id="{D6AC834E-21F5-9217-1A4E-11D8CFDB1EBD}"/>
                  </a:ext>
                </a:extLst>
              </p:cNvPr>
              <p:cNvSpPr txBox="1">
                <a:spLocks noRot="1" noChangeAspect="1" noMove="1" noResize="1" noEditPoints="1" noAdjustHandles="1" noChangeArrowheads="1" noChangeShapeType="1" noTextEdit="1"/>
              </p:cNvSpPr>
              <p:nvPr/>
            </p:nvSpPr>
            <p:spPr>
              <a:xfrm>
                <a:off x="0" y="3040655"/>
                <a:ext cx="12191999" cy="3815275"/>
              </a:xfrm>
              <a:prstGeom prst="rect">
                <a:avLst/>
              </a:prstGeom>
              <a:blipFill>
                <a:blip r:embed="rId5"/>
                <a:stretch>
                  <a:fillRect l="-750" t="-1278" r="-1250" b="-2716"/>
                </a:stretch>
              </a:blipFill>
            </p:spPr>
            <p:txBody>
              <a:bodyPr/>
              <a:lstStyle/>
              <a:p>
                <a:r>
                  <a:rPr lang="en-IL">
                    <a:noFill/>
                  </a:rPr>
                  <a:t> </a:t>
                </a:r>
              </a:p>
            </p:txBody>
          </p:sp>
        </mc:Fallback>
      </mc:AlternateContent>
    </p:spTree>
    <p:extLst>
      <p:ext uri="{BB962C8B-B14F-4D97-AF65-F5344CB8AC3E}">
        <p14:creationId xmlns:p14="http://schemas.microsoft.com/office/powerpoint/2010/main" val="27814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692588D9-2C7A-395A-96D0-1018F33346E5}"/>
              </a:ext>
            </a:extLst>
          </p:cNvPr>
          <p:cNvPicPr>
            <a:picLocks noChangeAspect="1"/>
          </p:cNvPicPr>
          <p:nvPr/>
        </p:nvPicPr>
        <p:blipFill>
          <a:blip r:embed="rId2"/>
          <a:stretch>
            <a:fillRect/>
          </a:stretch>
        </p:blipFill>
        <p:spPr>
          <a:xfrm>
            <a:off x="0" y="614973"/>
            <a:ext cx="12192000" cy="6243027"/>
          </a:xfrm>
          <a:prstGeom prst="rect">
            <a:avLst/>
          </a:prstGeom>
        </p:spPr>
      </p:pic>
    </p:spTree>
    <p:extLst>
      <p:ext uri="{BB962C8B-B14F-4D97-AF65-F5344CB8AC3E}">
        <p14:creationId xmlns:p14="http://schemas.microsoft.com/office/powerpoint/2010/main" val="428717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4" name="טבלה 3">
                <a:extLst>
                  <a:ext uri="{FF2B5EF4-FFF2-40B4-BE49-F238E27FC236}">
                    <a16:creationId xmlns:a16="http://schemas.microsoft.com/office/drawing/2014/main" id="{9B281892-FD9E-96BB-C5D6-A1E5A7717D2F}"/>
                  </a:ext>
                </a:extLst>
              </p:cNvPr>
              <p:cNvGraphicFramePr>
                <a:graphicFrameLocks noGrp="1"/>
              </p:cNvGraphicFramePr>
              <p:nvPr>
                <p:extLst>
                  <p:ext uri="{D42A27DB-BD31-4B8C-83A1-F6EECF244321}">
                    <p14:modId xmlns:p14="http://schemas.microsoft.com/office/powerpoint/2010/main" val="3728737116"/>
                  </p:ext>
                </p:extLst>
              </p:nvPr>
            </p:nvGraphicFramePr>
            <p:xfrm>
              <a:off x="1178806" y="23919"/>
              <a:ext cx="9287219" cy="6810162"/>
            </p:xfrm>
            <a:graphic>
              <a:graphicData uri="http://schemas.openxmlformats.org/drawingml/2006/table">
                <a:tbl>
                  <a:tblPr firstRow="1" bandRow="1">
                    <a:tableStyleId>{5C22544A-7EE6-4342-B048-85BDC9FD1C3A}</a:tableStyleId>
                  </a:tblPr>
                  <a:tblGrid>
                    <a:gridCol w="3693704">
                      <a:extLst>
                        <a:ext uri="{9D8B030D-6E8A-4147-A177-3AD203B41FA5}">
                          <a16:colId xmlns:a16="http://schemas.microsoft.com/office/drawing/2014/main" val="2468041826"/>
                        </a:ext>
                      </a:extLst>
                    </a:gridCol>
                    <a:gridCol w="1864505">
                      <a:extLst>
                        <a:ext uri="{9D8B030D-6E8A-4147-A177-3AD203B41FA5}">
                          <a16:colId xmlns:a16="http://schemas.microsoft.com/office/drawing/2014/main" val="516021899"/>
                        </a:ext>
                      </a:extLst>
                    </a:gridCol>
                    <a:gridCol w="1864505">
                      <a:extLst>
                        <a:ext uri="{9D8B030D-6E8A-4147-A177-3AD203B41FA5}">
                          <a16:colId xmlns:a16="http://schemas.microsoft.com/office/drawing/2014/main" val="3775361046"/>
                        </a:ext>
                      </a:extLst>
                    </a:gridCol>
                    <a:gridCol w="1864505">
                      <a:extLst>
                        <a:ext uri="{9D8B030D-6E8A-4147-A177-3AD203B41FA5}">
                          <a16:colId xmlns:a16="http://schemas.microsoft.com/office/drawing/2014/main" val="2861100741"/>
                        </a:ext>
                      </a:extLst>
                    </a:gridCol>
                  </a:tblGrid>
                  <a:tr h="626989">
                    <a:tc>
                      <a:txBody>
                        <a:bodyPr/>
                        <a:lstStyle/>
                        <a:p>
                          <a:pPr algn="ctr" rtl="0"/>
                          <a:r>
                            <a:rPr lang="en-GB" sz="2800" dirty="0"/>
                            <a:t>Parameter</a:t>
                          </a:r>
                          <a:endParaRPr lang="en-IL" sz="2800" dirty="0"/>
                        </a:p>
                      </a:txBody>
                      <a:tcPr/>
                    </a:tc>
                    <a:tc>
                      <a:txBody>
                        <a:bodyPr/>
                        <a:lstStyle/>
                        <a:p>
                          <a:pPr algn="ctr" rtl="0"/>
                          <a:r>
                            <a:rPr lang="en-GB" sz="2800" dirty="0"/>
                            <a:t>Darkside fit</a:t>
                          </a:r>
                          <a:endParaRPr lang="en-IL" sz="2800" dirty="0"/>
                        </a:p>
                      </a:txBody>
                      <a:tcPr/>
                    </a:tc>
                    <a:tc>
                      <a:txBody>
                        <a:bodyPr/>
                        <a:lstStyle/>
                        <a:p>
                          <a:pPr algn="ctr" rtl="0"/>
                          <a:r>
                            <a:rPr lang="en-GB" sz="2800" dirty="0"/>
                            <a:t>ARIS fit</a:t>
                          </a:r>
                          <a:endParaRPr lang="en-IL" sz="2800" dirty="0"/>
                        </a:p>
                      </a:txBody>
                      <a:tcPr/>
                    </a:tc>
                    <a:tc>
                      <a:txBody>
                        <a:bodyPr/>
                        <a:lstStyle/>
                        <a:p>
                          <a:pPr algn="ctr" rtl="0"/>
                          <a:r>
                            <a:rPr lang="en-GB" sz="2800" dirty="0"/>
                            <a:t>ARIS paper</a:t>
                          </a:r>
                          <a:endParaRPr lang="en-IL" sz="2800" dirty="0"/>
                        </a:p>
                      </a:txBody>
                      <a:tcPr/>
                    </a:tc>
                    <a:extLst>
                      <a:ext uri="{0D108BD9-81ED-4DB2-BD59-A6C34878D82A}">
                        <a16:rowId xmlns:a16="http://schemas.microsoft.com/office/drawing/2014/main" val="2729103653"/>
                      </a:ext>
                    </a:extLst>
                  </a:tr>
                  <a:tr h="775508">
                    <a:tc>
                      <a:txBody>
                        <a:bodyPr/>
                        <a:lstStyle/>
                        <a:p>
                          <a:pPr algn="ctr" rtl="0"/>
                          <a:r>
                            <a:rPr lang="en-GB" sz="2800" dirty="0"/>
                            <a:t>Birk’s constant</a:t>
                          </a:r>
                          <a:endParaRPr lang="en-IL" sz="2800" dirty="0"/>
                        </a:p>
                      </a:txBody>
                      <a:tcPr/>
                    </a:tc>
                    <a:tc>
                      <a:txBody>
                        <a:bodyPr/>
                        <a:lstStyle/>
                        <a:p>
                          <a:pPr algn="ctr" rtl="0"/>
                          <a:r>
                            <a:rPr lang="en-GB" sz="2800" dirty="0"/>
                            <a:t>0.007 </a:t>
                          </a:r>
                          <a14:m>
                            <m:oMath xmlns:m="http://schemas.openxmlformats.org/officeDocument/2006/math">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𝑚𝑚</m:t>
                                  </m:r>
                                </m:num>
                                <m:den>
                                  <m:r>
                                    <a:rPr lang="en-GB" sz="2800" b="0" i="1" smtClean="0">
                                      <a:latin typeface="Cambria Math" panose="02040503050406030204" pitchFamily="18" charset="0"/>
                                    </a:rPr>
                                    <m:t>𝑀𝑒𝑉</m:t>
                                  </m:r>
                                </m:den>
                              </m:f>
                            </m:oMath>
                          </a14:m>
                          <a:r>
                            <a:rPr lang="en-GB" sz="2800" dirty="0"/>
                            <a:t> </a:t>
                          </a:r>
                          <a:endParaRPr lang="en-IL" sz="2800" dirty="0"/>
                        </a:p>
                      </a:txBody>
                      <a:tcPr/>
                    </a:tc>
                    <a:tc>
                      <a:txBody>
                        <a:bodyPr/>
                        <a:lstStyle/>
                        <a:p>
                          <a:pPr algn="ctr" rtl="0"/>
                          <a:r>
                            <a:rPr lang="en-GB" sz="2800" dirty="0"/>
                            <a:t>0.03 </a:t>
                          </a:r>
                          <a14:m>
                            <m:oMath xmlns:m="http://schemas.openxmlformats.org/officeDocument/2006/math">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𝑚𝑚</m:t>
                                  </m:r>
                                </m:num>
                                <m:den>
                                  <m:r>
                                    <a:rPr lang="en-GB" sz="2800" b="0" i="1" smtClean="0">
                                      <a:latin typeface="Cambria Math" panose="02040503050406030204" pitchFamily="18" charset="0"/>
                                    </a:rPr>
                                    <m:t>𝑀𝑒𝑉</m:t>
                                  </m:r>
                                </m:den>
                              </m:f>
                            </m:oMath>
                          </a14:m>
                          <a:endParaRPr lang="en-IL" sz="2800" dirty="0"/>
                        </a:p>
                      </a:txBody>
                      <a:tcPr/>
                    </a:tc>
                    <a:tc>
                      <a:txBody>
                        <a:bodyPr/>
                        <a:lstStyle/>
                        <a:p>
                          <a:pPr algn="ctr" rtl="0"/>
                          <a:r>
                            <a:rPr lang="en-GB" sz="2800" dirty="0"/>
                            <a:t>0.003 </a:t>
                          </a:r>
                          <a14:m>
                            <m:oMath xmlns:m="http://schemas.openxmlformats.org/officeDocument/2006/math">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𝑚𝑚</m:t>
                                  </m:r>
                                </m:num>
                                <m:den>
                                  <m:r>
                                    <a:rPr lang="en-GB" sz="2800" b="0" i="1" smtClean="0">
                                      <a:latin typeface="Cambria Math" panose="02040503050406030204" pitchFamily="18" charset="0"/>
                                    </a:rPr>
                                    <m:t>𝑀𝑒𝑉</m:t>
                                  </m:r>
                                </m:den>
                              </m:f>
                            </m:oMath>
                          </a14:m>
                          <a:endParaRPr lang="en-IL" sz="2800" dirty="0"/>
                        </a:p>
                      </a:txBody>
                      <a:tcPr/>
                    </a:tc>
                    <a:extLst>
                      <a:ext uri="{0D108BD9-81ED-4DB2-BD59-A6C34878D82A}">
                        <a16:rowId xmlns:a16="http://schemas.microsoft.com/office/drawing/2014/main" val="1534823515"/>
                      </a:ext>
                    </a:extLst>
                  </a:tr>
                  <a:tr h="1065883">
                    <a:tc>
                      <a:txBody>
                        <a:bodyPr/>
                        <a:lstStyle/>
                        <a:p>
                          <a:pPr algn="ctr" rtl="0"/>
                          <a:r>
                            <a:rPr lang="en-GB" sz="2800" dirty="0"/>
                            <a:t>Attenuation length of LAr scintillation light in LAr</a:t>
                          </a:r>
                          <a:endParaRPr lang="en-IL" sz="2800" dirty="0"/>
                        </a:p>
                      </a:txBody>
                      <a:tcPr/>
                    </a:tc>
                    <a:tc>
                      <a:txBody>
                        <a:bodyPr/>
                        <a:lstStyle/>
                        <a:p>
                          <a:pPr algn="ctr" rtl="0"/>
                          <a:r>
                            <a:rPr lang="en-GB" sz="2800" dirty="0"/>
                            <a:t>30 m</a:t>
                          </a:r>
                          <a:endParaRPr lang="en-IL" sz="2800" dirty="0"/>
                        </a:p>
                      </a:txBody>
                      <a:tcPr/>
                    </a:tc>
                    <a:tc>
                      <a:txBody>
                        <a:bodyPr/>
                        <a:lstStyle/>
                        <a:p>
                          <a:pPr algn="ctr" rtl="0"/>
                          <a:r>
                            <a:rPr lang="en-GB" sz="2800" dirty="0"/>
                            <a:t>1.5 m</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2172893760"/>
                      </a:ext>
                    </a:extLst>
                  </a:tr>
                  <a:tr h="700847">
                    <a:tc>
                      <a:txBody>
                        <a:bodyPr/>
                        <a:lstStyle/>
                        <a:p>
                          <a:pPr algn="ctr" rtl="0"/>
                          <a:r>
                            <a:rPr lang="en-GB" sz="2800" dirty="0" err="1"/>
                            <a:t>Scint</a:t>
                          </a:r>
                          <a:r>
                            <a:rPr lang="en-GB" sz="2800" dirty="0"/>
                            <a:t> photons per MeV</a:t>
                          </a:r>
                          <a:endParaRPr lang="en-IL" sz="2800" dirty="0"/>
                        </a:p>
                      </a:txBody>
                      <a:tcPr/>
                    </a:tc>
                    <a:tc>
                      <a:txBody>
                        <a:bodyPr/>
                        <a:lstStyle/>
                        <a:p>
                          <a:pPr algn="ctr" rtl="0"/>
                          <a:r>
                            <a:rPr lang="en-GB" sz="2800" dirty="0"/>
                            <a:t>51300 </a:t>
                          </a:r>
                          <a:endParaRPr lang="en-IL" sz="2800" dirty="0"/>
                        </a:p>
                      </a:txBody>
                      <a:tcPr/>
                    </a:tc>
                    <a:tc>
                      <a:txBody>
                        <a:bodyPr/>
                        <a:lstStyle/>
                        <a:p>
                          <a:pPr algn="ctr" rtl="0"/>
                          <a:r>
                            <a:rPr lang="en-GB" sz="2800" dirty="0"/>
                            <a:t>51300</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3188433720"/>
                      </a:ext>
                    </a:extLst>
                  </a:tr>
                  <a:tr h="700847">
                    <a:tc>
                      <a:txBody>
                        <a:bodyPr/>
                        <a:lstStyle/>
                        <a:p>
                          <a:pPr algn="ctr" rtl="0"/>
                          <a:r>
                            <a:rPr lang="en-GB" sz="2800" dirty="0"/>
                            <a:t>Evap. TPB Efficiency 290 K</a:t>
                          </a:r>
                          <a:endParaRPr lang="en-IL" sz="2800" dirty="0"/>
                        </a:p>
                      </a:txBody>
                      <a:tcPr/>
                    </a:tc>
                    <a:tc>
                      <a:txBody>
                        <a:bodyPr/>
                        <a:lstStyle/>
                        <a:p>
                          <a:pPr algn="ctr" rtl="0"/>
                          <a:r>
                            <a:rPr lang="en-GB" sz="2800" dirty="0"/>
                            <a:t>0.44</a:t>
                          </a:r>
                          <a:endParaRPr lang="en-IL" sz="2800" dirty="0"/>
                        </a:p>
                      </a:txBody>
                      <a:tcPr/>
                    </a:tc>
                    <a:tc>
                      <a:txBody>
                        <a:bodyPr/>
                        <a:lstStyle/>
                        <a:p>
                          <a:pPr algn="ctr" rtl="0"/>
                          <a:r>
                            <a:rPr lang="en-GB" sz="2800" dirty="0"/>
                            <a:t>0.406</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1445828258"/>
                      </a:ext>
                    </a:extLst>
                  </a:tr>
                  <a:tr h="700847">
                    <a:tc>
                      <a:txBody>
                        <a:bodyPr/>
                        <a:lstStyle/>
                        <a:p>
                          <a:pPr algn="ctr" rtl="0"/>
                          <a:r>
                            <a:rPr lang="en-GB" sz="2800" dirty="0"/>
                            <a:t>Temperature correction</a:t>
                          </a:r>
                          <a:endParaRPr lang="en-IL" sz="2800" dirty="0"/>
                        </a:p>
                      </a:txBody>
                      <a:tcPr/>
                    </a:tc>
                    <a:tc>
                      <a:txBody>
                        <a:bodyPr/>
                        <a:lstStyle/>
                        <a:p>
                          <a:pPr algn="ctr" rtl="0"/>
                          <a:r>
                            <a:rPr lang="en-GB" sz="2800" dirty="0"/>
                            <a:t>1.22</a:t>
                          </a:r>
                          <a:endParaRPr lang="en-IL" sz="2800" dirty="0"/>
                        </a:p>
                      </a:txBody>
                      <a:tcPr/>
                    </a:tc>
                    <a:tc>
                      <a:txBody>
                        <a:bodyPr/>
                        <a:lstStyle/>
                        <a:p>
                          <a:pPr algn="ctr" rtl="0"/>
                          <a:r>
                            <a:rPr lang="en-GB" sz="2800" dirty="0"/>
                            <a:t>1.22</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4074412820"/>
                      </a:ext>
                    </a:extLst>
                  </a:tr>
                  <a:tr h="11852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t>PMT Quantum Efficiency room temp.</a:t>
                          </a:r>
                          <a:endParaRPr lang="en-IL" sz="2800" dirty="0"/>
                        </a:p>
                        <a:p>
                          <a:pPr algn="ctr" rtl="0"/>
                          <a:endParaRPr lang="en-IL" sz="2800" dirty="0"/>
                        </a:p>
                      </a:txBody>
                      <a:tcPr/>
                    </a:tc>
                    <a:tc>
                      <a:txBody>
                        <a:bodyPr/>
                        <a:lstStyle/>
                        <a:p>
                          <a:pPr algn="ctr" rtl="0"/>
                          <a:r>
                            <a:rPr lang="en-GB" sz="2800" dirty="0"/>
                            <a:t>0.339 </a:t>
                          </a:r>
                          <a:endParaRPr lang="en-IL" sz="2800" dirty="0"/>
                        </a:p>
                      </a:txBody>
                      <a:tcPr/>
                    </a:tc>
                    <a:tc>
                      <a:txBody>
                        <a:bodyPr/>
                        <a:lstStyle/>
                        <a:p>
                          <a:pPr algn="ctr" rtl="0"/>
                          <a:r>
                            <a:rPr lang="en-GB" sz="2800" dirty="0"/>
                            <a:t>0.339</a:t>
                          </a:r>
                        </a:p>
                        <a:p>
                          <a:pPr algn="ctr" rtl="0"/>
                          <a:r>
                            <a:rPr lang="en-GB" sz="2800" dirty="0"/>
                            <a:t>0.266</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3335028540"/>
                      </a:ext>
                    </a:extLst>
                  </a:tr>
                </a:tbl>
              </a:graphicData>
            </a:graphic>
          </p:graphicFrame>
        </mc:Choice>
        <mc:Fallback>
          <p:graphicFrame>
            <p:nvGraphicFramePr>
              <p:cNvPr id="4" name="טבלה 3">
                <a:extLst>
                  <a:ext uri="{FF2B5EF4-FFF2-40B4-BE49-F238E27FC236}">
                    <a16:creationId xmlns:a16="http://schemas.microsoft.com/office/drawing/2014/main" id="{9B281892-FD9E-96BB-C5D6-A1E5A7717D2F}"/>
                  </a:ext>
                </a:extLst>
              </p:cNvPr>
              <p:cNvGraphicFramePr>
                <a:graphicFrameLocks noGrp="1"/>
              </p:cNvGraphicFramePr>
              <p:nvPr>
                <p:extLst>
                  <p:ext uri="{D42A27DB-BD31-4B8C-83A1-F6EECF244321}">
                    <p14:modId xmlns:p14="http://schemas.microsoft.com/office/powerpoint/2010/main" val="3728737116"/>
                  </p:ext>
                </p:extLst>
              </p:nvPr>
            </p:nvGraphicFramePr>
            <p:xfrm>
              <a:off x="1178806" y="23919"/>
              <a:ext cx="9287219" cy="6810162"/>
            </p:xfrm>
            <a:graphic>
              <a:graphicData uri="http://schemas.openxmlformats.org/drawingml/2006/table">
                <a:tbl>
                  <a:tblPr firstRow="1" bandRow="1">
                    <a:tableStyleId>{5C22544A-7EE6-4342-B048-85BDC9FD1C3A}</a:tableStyleId>
                  </a:tblPr>
                  <a:tblGrid>
                    <a:gridCol w="3693704">
                      <a:extLst>
                        <a:ext uri="{9D8B030D-6E8A-4147-A177-3AD203B41FA5}">
                          <a16:colId xmlns:a16="http://schemas.microsoft.com/office/drawing/2014/main" val="2468041826"/>
                        </a:ext>
                      </a:extLst>
                    </a:gridCol>
                    <a:gridCol w="1864505">
                      <a:extLst>
                        <a:ext uri="{9D8B030D-6E8A-4147-A177-3AD203B41FA5}">
                          <a16:colId xmlns:a16="http://schemas.microsoft.com/office/drawing/2014/main" val="516021899"/>
                        </a:ext>
                      </a:extLst>
                    </a:gridCol>
                    <a:gridCol w="1864505">
                      <a:extLst>
                        <a:ext uri="{9D8B030D-6E8A-4147-A177-3AD203B41FA5}">
                          <a16:colId xmlns:a16="http://schemas.microsoft.com/office/drawing/2014/main" val="3775361046"/>
                        </a:ext>
                      </a:extLst>
                    </a:gridCol>
                    <a:gridCol w="1864505">
                      <a:extLst>
                        <a:ext uri="{9D8B030D-6E8A-4147-A177-3AD203B41FA5}">
                          <a16:colId xmlns:a16="http://schemas.microsoft.com/office/drawing/2014/main" val="2861100741"/>
                        </a:ext>
                      </a:extLst>
                    </a:gridCol>
                  </a:tblGrid>
                  <a:tr h="944880">
                    <a:tc>
                      <a:txBody>
                        <a:bodyPr/>
                        <a:lstStyle/>
                        <a:p>
                          <a:pPr algn="ctr" rtl="0"/>
                          <a:r>
                            <a:rPr lang="en-GB" sz="2800" dirty="0"/>
                            <a:t>Parameter</a:t>
                          </a:r>
                          <a:endParaRPr lang="en-IL" sz="2800" dirty="0"/>
                        </a:p>
                      </a:txBody>
                      <a:tcPr/>
                    </a:tc>
                    <a:tc>
                      <a:txBody>
                        <a:bodyPr/>
                        <a:lstStyle/>
                        <a:p>
                          <a:pPr algn="ctr" rtl="0"/>
                          <a:r>
                            <a:rPr lang="en-GB" sz="2800" dirty="0"/>
                            <a:t>Darkside fit</a:t>
                          </a:r>
                          <a:endParaRPr lang="en-IL" sz="2800" dirty="0"/>
                        </a:p>
                      </a:txBody>
                      <a:tcPr/>
                    </a:tc>
                    <a:tc>
                      <a:txBody>
                        <a:bodyPr/>
                        <a:lstStyle/>
                        <a:p>
                          <a:pPr algn="ctr" rtl="0"/>
                          <a:r>
                            <a:rPr lang="en-GB" sz="2800" dirty="0"/>
                            <a:t>ARIS fit</a:t>
                          </a:r>
                          <a:endParaRPr lang="en-IL" sz="2800" dirty="0"/>
                        </a:p>
                      </a:txBody>
                      <a:tcPr/>
                    </a:tc>
                    <a:tc>
                      <a:txBody>
                        <a:bodyPr/>
                        <a:lstStyle/>
                        <a:p>
                          <a:pPr algn="ctr" rtl="0"/>
                          <a:r>
                            <a:rPr lang="en-GB" sz="2800" dirty="0"/>
                            <a:t>ARIS paper</a:t>
                          </a:r>
                          <a:endParaRPr lang="en-IL" sz="2800" dirty="0"/>
                        </a:p>
                      </a:txBody>
                      <a:tcPr/>
                    </a:tc>
                    <a:extLst>
                      <a:ext uri="{0D108BD9-81ED-4DB2-BD59-A6C34878D82A}">
                        <a16:rowId xmlns:a16="http://schemas.microsoft.com/office/drawing/2014/main" val="2729103653"/>
                      </a:ext>
                    </a:extLst>
                  </a:tr>
                  <a:tr h="775508">
                    <a:tc>
                      <a:txBody>
                        <a:bodyPr/>
                        <a:lstStyle/>
                        <a:p>
                          <a:pPr algn="ctr" rtl="0"/>
                          <a:r>
                            <a:rPr lang="en-GB" sz="2800" dirty="0"/>
                            <a:t>Birk’s constant</a:t>
                          </a:r>
                          <a:endParaRPr lang="en-IL" sz="2800" dirty="0"/>
                        </a:p>
                      </a:txBody>
                      <a:tcPr/>
                    </a:tc>
                    <a:tc>
                      <a:txBody>
                        <a:bodyPr/>
                        <a:lstStyle/>
                        <a:p>
                          <a:endParaRPr lang="en-IL"/>
                        </a:p>
                      </a:txBody>
                      <a:tcPr>
                        <a:blipFill>
                          <a:blip r:embed="rId2"/>
                          <a:stretch>
                            <a:fillRect l="-198366" t="-128125" r="-201634" b="-654688"/>
                          </a:stretch>
                        </a:blipFill>
                      </a:tcPr>
                    </a:tc>
                    <a:tc>
                      <a:txBody>
                        <a:bodyPr/>
                        <a:lstStyle/>
                        <a:p>
                          <a:endParaRPr lang="en-IL"/>
                        </a:p>
                      </a:txBody>
                      <a:tcPr>
                        <a:blipFill>
                          <a:blip r:embed="rId2"/>
                          <a:stretch>
                            <a:fillRect l="-298366" t="-128125" r="-101634" b="-654688"/>
                          </a:stretch>
                        </a:blipFill>
                      </a:tcPr>
                    </a:tc>
                    <a:tc>
                      <a:txBody>
                        <a:bodyPr/>
                        <a:lstStyle/>
                        <a:p>
                          <a:endParaRPr lang="en-IL"/>
                        </a:p>
                      </a:txBody>
                      <a:tcPr>
                        <a:blipFill>
                          <a:blip r:embed="rId2"/>
                          <a:stretch>
                            <a:fillRect l="-398366" t="-128125" r="-1634" b="-654688"/>
                          </a:stretch>
                        </a:blipFill>
                      </a:tcPr>
                    </a:tc>
                    <a:extLst>
                      <a:ext uri="{0D108BD9-81ED-4DB2-BD59-A6C34878D82A}">
                        <a16:rowId xmlns:a16="http://schemas.microsoft.com/office/drawing/2014/main" val="1534823515"/>
                      </a:ext>
                    </a:extLst>
                  </a:tr>
                  <a:tr h="1371600">
                    <a:tc>
                      <a:txBody>
                        <a:bodyPr/>
                        <a:lstStyle/>
                        <a:p>
                          <a:pPr algn="ctr" rtl="0"/>
                          <a:r>
                            <a:rPr lang="en-GB" sz="2800" dirty="0"/>
                            <a:t>Attenuation length of LAr scintillation light in LAr</a:t>
                          </a:r>
                          <a:endParaRPr lang="en-IL" sz="2800" dirty="0"/>
                        </a:p>
                      </a:txBody>
                      <a:tcPr/>
                    </a:tc>
                    <a:tc>
                      <a:txBody>
                        <a:bodyPr/>
                        <a:lstStyle/>
                        <a:p>
                          <a:pPr algn="ctr" rtl="0"/>
                          <a:r>
                            <a:rPr lang="en-GB" sz="2800" dirty="0"/>
                            <a:t>30 m</a:t>
                          </a:r>
                          <a:endParaRPr lang="en-IL" sz="2800" dirty="0"/>
                        </a:p>
                      </a:txBody>
                      <a:tcPr/>
                    </a:tc>
                    <a:tc>
                      <a:txBody>
                        <a:bodyPr/>
                        <a:lstStyle/>
                        <a:p>
                          <a:pPr algn="ctr" rtl="0"/>
                          <a:r>
                            <a:rPr lang="en-GB" sz="2800" dirty="0"/>
                            <a:t>1.5 m</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2172893760"/>
                      </a:ext>
                    </a:extLst>
                  </a:tr>
                  <a:tr h="700847">
                    <a:tc>
                      <a:txBody>
                        <a:bodyPr/>
                        <a:lstStyle/>
                        <a:p>
                          <a:pPr algn="ctr" rtl="0"/>
                          <a:r>
                            <a:rPr lang="en-GB" sz="2800" dirty="0" err="1"/>
                            <a:t>Scint</a:t>
                          </a:r>
                          <a:r>
                            <a:rPr lang="en-GB" sz="2800" dirty="0"/>
                            <a:t> photons per MeV</a:t>
                          </a:r>
                          <a:endParaRPr lang="en-IL" sz="2800" dirty="0"/>
                        </a:p>
                      </a:txBody>
                      <a:tcPr/>
                    </a:tc>
                    <a:tc>
                      <a:txBody>
                        <a:bodyPr/>
                        <a:lstStyle/>
                        <a:p>
                          <a:pPr algn="ctr" rtl="0"/>
                          <a:r>
                            <a:rPr lang="en-GB" sz="2800" dirty="0"/>
                            <a:t>51300 </a:t>
                          </a:r>
                          <a:endParaRPr lang="en-IL" sz="2800" dirty="0"/>
                        </a:p>
                      </a:txBody>
                      <a:tcPr/>
                    </a:tc>
                    <a:tc>
                      <a:txBody>
                        <a:bodyPr/>
                        <a:lstStyle/>
                        <a:p>
                          <a:pPr algn="ctr" rtl="0"/>
                          <a:r>
                            <a:rPr lang="en-GB" sz="2800" dirty="0"/>
                            <a:t>51300</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3188433720"/>
                      </a:ext>
                    </a:extLst>
                  </a:tr>
                  <a:tr h="944880">
                    <a:tc>
                      <a:txBody>
                        <a:bodyPr/>
                        <a:lstStyle/>
                        <a:p>
                          <a:pPr algn="ctr" rtl="0"/>
                          <a:r>
                            <a:rPr lang="en-GB" sz="2800" dirty="0"/>
                            <a:t>Evap. TPB Efficiency 290 K</a:t>
                          </a:r>
                          <a:endParaRPr lang="en-IL" sz="2800" dirty="0"/>
                        </a:p>
                      </a:txBody>
                      <a:tcPr/>
                    </a:tc>
                    <a:tc>
                      <a:txBody>
                        <a:bodyPr/>
                        <a:lstStyle/>
                        <a:p>
                          <a:pPr algn="ctr" rtl="0"/>
                          <a:r>
                            <a:rPr lang="en-GB" sz="2800" dirty="0"/>
                            <a:t>0.44</a:t>
                          </a:r>
                          <a:endParaRPr lang="en-IL" sz="2800" dirty="0"/>
                        </a:p>
                      </a:txBody>
                      <a:tcPr/>
                    </a:tc>
                    <a:tc>
                      <a:txBody>
                        <a:bodyPr/>
                        <a:lstStyle/>
                        <a:p>
                          <a:pPr algn="ctr" rtl="0"/>
                          <a:r>
                            <a:rPr lang="en-GB" sz="2800" dirty="0"/>
                            <a:t>0.406</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1445828258"/>
                      </a:ext>
                    </a:extLst>
                  </a:tr>
                  <a:tr h="700847">
                    <a:tc>
                      <a:txBody>
                        <a:bodyPr/>
                        <a:lstStyle/>
                        <a:p>
                          <a:pPr algn="ctr" rtl="0"/>
                          <a:r>
                            <a:rPr lang="en-GB" sz="2800" dirty="0"/>
                            <a:t>Temperature correction</a:t>
                          </a:r>
                          <a:endParaRPr lang="en-IL" sz="2800" dirty="0"/>
                        </a:p>
                      </a:txBody>
                      <a:tcPr/>
                    </a:tc>
                    <a:tc>
                      <a:txBody>
                        <a:bodyPr/>
                        <a:lstStyle/>
                        <a:p>
                          <a:pPr algn="ctr" rtl="0"/>
                          <a:r>
                            <a:rPr lang="en-GB" sz="2800" dirty="0"/>
                            <a:t>1.22</a:t>
                          </a:r>
                          <a:endParaRPr lang="en-IL" sz="2800" dirty="0"/>
                        </a:p>
                      </a:txBody>
                      <a:tcPr/>
                    </a:tc>
                    <a:tc>
                      <a:txBody>
                        <a:bodyPr/>
                        <a:lstStyle/>
                        <a:p>
                          <a:pPr algn="ctr" rtl="0"/>
                          <a:r>
                            <a:rPr lang="en-GB" sz="2800" dirty="0"/>
                            <a:t>1.22</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4074412820"/>
                      </a:ext>
                    </a:extLst>
                  </a:tr>
                  <a:tr h="13716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dirty="0"/>
                            <a:t>PMT Quantum Efficiency room temp.</a:t>
                          </a:r>
                          <a:endParaRPr lang="en-IL" sz="2800" dirty="0"/>
                        </a:p>
                        <a:p>
                          <a:pPr algn="ctr" rtl="0"/>
                          <a:endParaRPr lang="en-IL" sz="2800" dirty="0"/>
                        </a:p>
                      </a:txBody>
                      <a:tcPr/>
                    </a:tc>
                    <a:tc>
                      <a:txBody>
                        <a:bodyPr/>
                        <a:lstStyle/>
                        <a:p>
                          <a:pPr algn="ctr" rtl="0"/>
                          <a:r>
                            <a:rPr lang="en-GB" sz="2800" dirty="0"/>
                            <a:t>0.339 </a:t>
                          </a:r>
                          <a:endParaRPr lang="en-IL" sz="2800" dirty="0"/>
                        </a:p>
                      </a:txBody>
                      <a:tcPr/>
                    </a:tc>
                    <a:tc>
                      <a:txBody>
                        <a:bodyPr/>
                        <a:lstStyle/>
                        <a:p>
                          <a:pPr algn="ctr" rtl="0"/>
                          <a:r>
                            <a:rPr lang="en-GB" sz="2800" dirty="0"/>
                            <a:t>0.339</a:t>
                          </a:r>
                        </a:p>
                        <a:p>
                          <a:pPr algn="ctr" rtl="0"/>
                          <a:r>
                            <a:rPr lang="en-GB" sz="2800" dirty="0"/>
                            <a:t>0.266</a:t>
                          </a:r>
                          <a:endParaRPr lang="en-IL" sz="2800" dirty="0"/>
                        </a:p>
                      </a:txBody>
                      <a:tcPr/>
                    </a:tc>
                    <a:tc>
                      <a:txBody>
                        <a:bodyPr/>
                        <a:lstStyle/>
                        <a:p>
                          <a:pPr algn="ctr" rtl="0"/>
                          <a:endParaRPr lang="en-IL" sz="2800" dirty="0"/>
                        </a:p>
                      </a:txBody>
                      <a:tcPr/>
                    </a:tc>
                    <a:extLst>
                      <a:ext uri="{0D108BD9-81ED-4DB2-BD59-A6C34878D82A}">
                        <a16:rowId xmlns:a16="http://schemas.microsoft.com/office/drawing/2014/main" val="3335028540"/>
                      </a:ext>
                    </a:extLst>
                  </a:tr>
                </a:tbl>
              </a:graphicData>
            </a:graphic>
          </p:graphicFrame>
        </mc:Fallback>
      </mc:AlternateContent>
    </p:spTree>
    <p:extLst>
      <p:ext uri="{BB962C8B-B14F-4D97-AF65-F5344CB8AC3E}">
        <p14:creationId xmlns:p14="http://schemas.microsoft.com/office/powerpoint/2010/main" val="140109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B862E47B-17C7-E66E-CEC2-FEE4CAA52B3F}"/>
                  </a:ext>
                </a:extLst>
              </p:cNvPr>
              <p:cNvSpPr txBox="1"/>
              <p:nvPr/>
            </p:nvSpPr>
            <p:spPr>
              <a:xfrm>
                <a:off x="231354" y="5180682"/>
                <a:ext cx="9188068" cy="609077"/>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𝑁</m:t>
                      </m:r>
                      <m:d>
                        <m:dPr>
                          <m:ctrlPr>
                            <a:rPr lang="en-GB" b="0" i="1" smtClean="0">
                              <a:latin typeface="Cambria Math" panose="02040503050406030204" pitchFamily="18" charset="0"/>
                            </a:rPr>
                          </m:ctrlPr>
                        </m:dPr>
                        <m:e>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𝑒</m:t>
                          </m:r>
                          <m:r>
                            <a:rPr lang="en-GB" b="0" i="1" smtClean="0">
                              <a:latin typeface="Cambria Math" panose="02040503050406030204" pitchFamily="18" charset="0"/>
                            </a:rPr>
                            <m:t>.</m:t>
                          </m:r>
                        </m:e>
                      </m:d>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𝑖</m:t>
                          </m:r>
                        </m:e>
                      </m:d>
                      <m:r>
                        <a:rPr lang="en-GB" b="0" i="1" smtClean="0">
                          <a:latin typeface="Cambria Math" panose="02040503050406030204" pitchFamily="18" charset="0"/>
                        </a:rPr>
                        <m:t>=51300 ∗</m:t>
                      </m:r>
                      <m:f>
                        <m:fPr>
                          <m:ctrlPr>
                            <a:rPr lang="en-GB" b="0" i="1" smtClean="0">
                              <a:latin typeface="Cambria Math" panose="02040503050406030204" pitchFamily="18" charset="0"/>
                            </a:rPr>
                          </m:ctrlPr>
                        </m:fPr>
                        <m:num>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𝑛𝑟</m:t>
                              </m:r>
                            </m:sub>
                          </m:sSub>
                        </m:num>
                        <m:den>
                          <m:r>
                            <a:rPr lang="en-GB" b="0" i="1" smtClean="0">
                              <a:latin typeface="Cambria Math" panose="02040503050406030204" pitchFamily="18" charset="0"/>
                            </a:rPr>
                            <m:t>1</m:t>
                          </m:r>
                          <m:r>
                            <a:rPr lang="en-GB" b="0" i="1" smtClean="0">
                              <a:latin typeface="Cambria Math" panose="02040503050406030204" pitchFamily="18" charset="0"/>
                            </a:rPr>
                            <m:t>𝑀𝑒𝑉</m:t>
                          </m:r>
                        </m:den>
                      </m:f>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𝐵</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𝑎𝑡𝑡𝑛</m:t>
                          </m:r>
                        </m:sub>
                      </m:sSub>
                      <m:r>
                        <a:rPr lang="en-GB" b="0" i="1" smtClean="0">
                          <a:latin typeface="Cambria Math" panose="02040503050406030204" pitchFamily="18" charset="0"/>
                        </a:rPr>
                        <m:t>…)</m:t>
                      </m:r>
                    </m:oMath>
                  </m:oMathPara>
                </a14:m>
                <a:endParaRPr lang="en-IL" dirty="0"/>
              </a:p>
            </p:txBody>
          </p:sp>
        </mc:Choice>
        <mc:Fallback>
          <p:sp>
            <p:nvSpPr>
              <p:cNvPr id="4" name="תיבת טקסט 3">
                <a:extLst>
                  <a:ext uri="{FF2B5EF4-FFF2-40B4-BE49-F238E27FC236}">
                    <a16:creationId xmlns:a16="http://schemas.microsoft.com/office/drawing/2014/main" id="{B862E47B-17C7-E66E-CEC2-FEE4CAA52B3F}"/>
                  </a:ext>
                </a:extLst>
              </p:cNvPr>
              <p:cNvSpPr txBox="1">
                <a:spLocks noRot="1" noChangeAspect="1" noMove="1" noResize="1" noEditPoints="1" noAdjustHandles="1" noChangeArrowheads="1" noChangeShapeType="1" noTextEdit="1"/>
              </p:cNvSpPr>
              <p:nvPr/>
            </p:nvSpPr>
            <p:spPr>
              <a:xfrm>
                <a:off x="231354" y="5180682"/>
                <a:ext cx="9188068" cy="609077"/>
              </a:xfrm>
              <a:prstGeom prst="rect">
                <a:avLst/>
              </a:prstGeom>
              <a:blipFill>
                <a:blip r:embed="rId2"/>
                <a:stretch>
                  <a:fillRect/>
                </a:stretch>
              </a:blipFill>
            </p:spPr>
            <p:txBody>
              <a:bodyPr/>
              <a:lstStyle/>
              <a:p>
                <a:r>
                  <a:rPr lang="en-IL">
                    <a:noFill/>
                  </a:rPr>
                  <a:t> </a:t>
                </a:r>
              </a:p>
            </p:txBody>
          </p:sp>
        </mc:Fallback>
      </mc:AlternateContent>
      <p:sp>
        <p:nvSpPr>
          <p:cNvPr id="5" name="תיבת טקסט 4">
            <a:extLst>
              <a:ext uri="{FF2B5EF4-FFF2-40B4-BE49-F238E27FC236}">
                <a16:creationId xmlns:a16="http://schemas.microsoft.com/office/drawing/2014/main" id="{65645E47-7839-559D-E3F4-9ECBE8B554E5}"/>
              </a:ext>
            </a:extLst>
          </p:cNvPr>
          <p:cNvSpPr txBox="1"/>
          <p:nvPr/>
        </p:nvSpPr>
        <p:spPr>
          <a:xfrm>
            <a:off x="231354" y="11014"/>
            <a:ext cx="11116019" cy="830997"/>
          </a:xfrm>
          <a:prstGeom prst="rect">
            <a:avLst/>
          </a:prstGeom>
          <a:noFill/>
        </p:spPr>
        <p:txBody>
          <a:bodyPr wrap="square" rtlCol="0">
            <a:spAutoFit/>
          </a:bodyPr>
          <a:lstStyle/>
          <a:p>
            <a:pPr algn="ctr" rtl="0"/>
            <a:r>
              <a:rPr lang="en-US" sz="4800" b="1" u="sng" dirty="0"/>
              <a:t>M</a:t>
            </a:r>
            <a:r>
              <a:rPr lang="en-GB" sz="4800" b="1" u="sng" dirty="0"/>
              <a:t>oving forward</a:t>
            </a:r>
            <a:endParaRPr lang="en-IL" sz="4800" b="1" u="sng" dirty="0"/>
          </a:p>
        </p:txBody>
      </p:sp>
      <mc:AlternateContent xmlns:mc="http://schemas.openxmlformats.org/markup-compatibility/2006">
        <mc:Choice xmlns:a14="http://schemas.microsoft.com/office/drawing/2010/main" Requires="a14">
          <p:sp>
            <p:nvSpPr>
              <p:cNvPr id="7" name="תיבת טקסט 6">
                <a:extLst>
                  <a:ext uri="{FF2B5EF4-FFF2-40B4-BE49-F238E27FC236}">
                    <a16:creationId xmlns:a16="http://schemas.microsoft.com/office/drawing/2014/main" id="{1571EA7C-0000-9964-026B-D29D465249F7}"/>
                  </a:ext>
                </a:extLst>
              </p:cNvPr>
              <p:cNvSpPr txBox="1"/>
              <p:nvPr/>
            </p:nvSpPr>
            <p:spPr>
              <a:xfrm>
                <a:off x="179942" y="842011"/>
                <a:ext cx="11832115" cy="3143040"/>
              </a:xfrm>
              <a:prstGeom prst="rect">
                <a:avLst/>
              </a:prstGeom>
              <a:noFill/>
            </p:spPr>
            <p:txBody>
              <a:bodyPr wrap="square">
                <a:spAutoFit/>
              </a:bodyPr>
              <a:lstStyle/>
              <a:p>
                <a:pPr algn="l" rtl="0"/>
                <a:r>
                  <a:rPr lang="en-GB" sz="2800" dirty="0"/>
                  <a:t>Geant doesn’t take into account non-radiative corrections for particles such as neutrons. Thus we cannot find optical parameters such that we get a good fit for gamma and neutron data at the same time.</a:t>
                </a:r>
              </a:p>
              <a:p>
                <a:pPr algn="l" rtl="0"/>
                <a:endParaRPr lang="en-GB" sz="2800" dirty="0"/>
              </a:p>
              <a:p>
                <a:pPr algn="l" rtl="0"/>
                <a:r>
                  <a:rPr lang="en-GB" sz="2800" dirty="0"/>
                  <a:t>Instead, we will use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𝐿</m:t>
                        </m:r>
                      </m:e>
                      <m:sub>
                        <m:r>
                          <a:rPr lang="en-GB" sz="2800" b="0" i="1" smtClean="0">
                            <a:latin typeface="Cambria Math" panose="02040503050406030204" pitchFamily="18" charset="0"/>
                          </a:rPr>
                          <m:t>𝑒𝑓𝑓</m:t>
                        </m:r>
                      </m:sub>
                    </m:sSub>
                  </m:oMath>
                </a14:m>
                <a:r>
                  <a:rPr lang="en-GB" sz="2800" dirty="0"/>
                  <a:t> in the energy spectrum where most experiments agree on (~ 20-80 keV) and ARIS gamma ray data to correct for the p.e. spectrum we get in Geant4. The following slides will explain this</a:t>
                </a:r>
                <a:endParaRPr lang="en-IL" sz="2800" dirty="0"/>
              </a:p>
            </p:txBody>
          </p:sp>
        </mc:Choice>
        <mc:Fallback>
          <p:sp>
            <p:nvSpPr>
              <p:cNvPr id="7" name="תיבת טקסט 6">
                <a:extLst>
                  <a:ext uri="{FF2B5EF4-FFF2-40B4-BE49-F238E27FC236}">
                    <a16:creationId xmlns:a16="http://schemas.microsoft.com/office/drawing/2014/main" id="{1571EA7C-0000-9964-026B-D29D465249F7}"/>
                  </a:ext>
                </a:extLst>
              </p:cNvPr>
              <p:cNvSpPr txBox="1">
                <a:spLocks noRot="1" noChangeAspect="1" noMove="1" noResize="1" noEditPoints="1" noAdjustHandles="1" noChangeArrowheads="1" noChangeShapeType="1" noTextEdit="1"/>
              </p:cNvSpPr>
              <p:nvPr/>
            </p:nvSpPr>
            <p:spPr>
              <a:xfrm>
                <a:off x="179942" y="842011"/>
                <a:ext cx="11832115" cy="3143040"/>
              </a:xfrm>
              <a:prstGeom prst="rect">
                <a:avLst/>
              </a:prstGeom>
              <a:blipFill>
                <a:blip r:embed="rId3"/>
                <a:stretch>
                  <a:fillRect l="-1082" t="-1744" r="-1186" b="-4457"/>
                </a:stretch>
              </a:blipFill>
            </p:spPr>
            <p:txBody>
              <a:bodyPr/>
              <a:lstStyle/>
              <a:p>
                <a:r>
                  <a:rPr lang="en-IL">
                    <a:noFill/>
                  </a:rPr>
                  <a:t> </a:t>
                </a:r>
              </a:p>
            </p:txBody>
          </p:sp>
        </mc:Fallback>
      </mc:AlternateContent>
    </p:spTree>
    <p:extLst>
      <p:ext uri="{BB962C8B-B14F-4D97-AF65-F5344CB8AC3E}">
        <p14:creationId xmlns:p14="http://schemas.microsoft.com/office/powerpoint/2010/main" val="3907585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B2B5609-E981-A274-D73E-D89D16EF828E}"/>
              </a:ext>
            </a:extLst>
          </p:cNvPr>
          <p:cNvPicPr>
            <a:picLocks noChangeAspect="1"/>
          </p:cNvPicPr>
          <p:nvPr/>
        </p:nvPicPr>
        <p:blipFill>
          <a:blip r:embed="rId2"/>
          <a:stretch>
            <a:fillRect/>
          </a:stretch>
        </p:blipFill>
        <p:spPr>
          <a:xfrm>
            <a:off x="1575412" y="0"/>
            <a:ext cx="8979877" cy="6858000"/>
          </a:xfrm>
          <a:prstGeom prst="rect">
            <a:avLst/>
          </a:prstGeom>
        </p:spPr>
      </p:pic>
    </p:spTree>
    <p:extLst>
      <p:ext uri="{BB962C8B-B14F-4D97-AF65-F5344CB8AC3E}">
        <p14:creationId xmlns:p14="http://schemas.microsoft.com/office/powerpoint/2010/main" val="244978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77F212CF-A5CE-BFEA-F493-B4FEA529C2C3}"/>
              </a:ext>
            </a:extLst>
          </p:cNvPr>
          <p:cNvPicPr>
            <a:picLocks noChangeAspect="1"/>
          </p:cNvPicPr>
          <p:nvPr/>
        </p:nvPicPr>
        <p:blipFill>
          <a:blip r:embed="rId2"/>
          <a:stretch>
            <a:fillRect/>
          </a:stretch>
        </p:blipFill>
        <p:spPr>
          <a:xfrm>
            <a:off x="1608463" y="-1"/>
            <a:ext cx="9166034" cy="6855429"/>
          </a:xfrm>
          <a:prstGeom prst="rect">
            <a:avLst/>
          </a:prstGeom>
        </p:spPr>
      </p:pic>
    </p:spTree>
    <p:extLst>
      <p:ext uri="{BB962C8B-B14F-4D97-AF65-F5344CB8AC3E}">
        <p14:creationId xmlns:p14="http://schemas.microsoft.com/office/powerpoint/2010/main" val="221160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E5FDABE9-B92D-B773-2484-DB58AB38E5D9}"/>
              </a:ext>
            </a:extLst>
          </p:cNvPr>
          <p:cNvSpPr txBox="1"/>
          <p:nvPr/>
        </p:nvSpPr>
        <p:spPr>
          <a:xfrm>
            <a:off x="294640" y="102382"/>
            <a:ext cx="11135360" cy="830997"/>
          </a:xfrm>
          <a:prstGeom prst="rect">
            <a:avLst/>
          </a:prstGeom>
          <a:noFill/>
        </p:spPr>
        <p:txBody>
          <a:bodyPr wrap="square" rtlCol="0">
            <a:spAutoFit/>
          </a:bodyPr>
          <a:lstStyle/>
          <a:p>
            <a:pPr algn="l" rtl="0"/>
            <a:r>
              <a:rPr lang="en-GB" sz="2400" dirty="0"/>
              <a:t>The 90 degree scattering angle simulation is however at very bad disagreement with the data.</a:t>
            </a:r>
            <a:endParaRPr lang="en-IL" sz="2400" dirty="0"/>
          </a:p>
        </p:txBody>
      </p:sp>
      <p:pic>
        <p:nvPicPr>
          <p:cNvPr id="6" name="תמונה 5">
            <a:extLst>
              <a:ext uri="{FF2B5EF4-FFF2-40B4-BE49-F238E27FC236}">
                <a16:creationId xmlns:a16="http://schemas.microsoft.com/office/drawing/2014/main" id="{056B94C3-B770-9A8A-F7C3-58FD949E415E}"/>
              </a:ext>
            </a:extLst>
          </p:cNvPr>
          <p:cNvPicPr>
            <a:picLocks noChangeAspect="1"/>
          </p:cNvPicPr>
          <p:nvPr/>
        </p:nvPicPr>
        <p:blipFill>
          <a:blip r:embed="rId3"/>
          <a:stretch>
            <a:fillRect/>
          </a:stretch>
        </p:blipFill>
        <p:spPr>
          <a:xfrm>
            <a:off x="1254040" y="478993"/>
            <a:ext cx="9683919" cy="5076296"/>
          </a:xfrm>
          <a:prstGeom prst="rect">
            <a:avLst/>
          </a:prstGeom>
        </p:spPr>
      </p:pic>
    </p:spTree>
    <p:extLst>
      <p:ext uri="{BB962C8B-B14F-4D97-AF65-F5344CB8AC3E}">
        <p14:creationId xmlns:p14="http://schemas.microsoft.com/office/powerpoint/2010/main" val="2609238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5AC3B132-D48B-18C5-6EB4-5C80D448445C}"/>
              </a:ext>
            </a:extLst>
          </p:cNvPr>
          <p:cNvPicPr>
            <a:picLocks noChangeAspect="1"/>
          </p:cNvPicPr>
          <p:nvPr/>
        </p:nvPicPr>
        <p:blipFill>
          <a:blip r:embed="rId2"/>
          <a:stretch>
            <a:fillRect/>
          </a:stretch>
        </p:blipFill>
        <p:spPr>
          <a:xfrm>
            <a:off x="1" y="0"/>
            <a:ext cx="6903442" cy="5244029"/>
          </a:xfrm>
          <a:prstGeom prst="rect">
            <a:avLst/>
          </a:prstGeom>
        </p:spPr>
      </p:pic>
      <p:pic>
        <p:nvPicPr>
          <p:cNvPr id="7" name="תמונה 6">
            <a:extLst>
              <a:ext uri="{FF2B5EF4-FFF2-40B4-BE49-F238E27FC236}">
                <a16:creationId xmlns:a16="http://schemas.microsoft.com/office/drawing/2014/main" id="{A2C68305-0ADA-D5BE-C528-163628F9A40A}"/>
              </a:ext>
            </a:extLst>
          </p:cNvPr>
          <p:cNvPicPr>
            <a:picLocks noChangeAspect="1"/>
          </p:cNvPicPr>
          <p:nvPr/>
        </p:nvPicPr>
        <p:blipFill>
          <a:blip r:embed="rId3"/>
          <a:stretch>
            <a:fillRect/>
          </a:stretch>
        </p:blipFill>
        <p:spPr>
          <a:xfrm>
            <a:off x="6108387" y="2812842"/>
            <a:ext cx="6083613" cy="4045158"/>
          </a:xfrm>
          <a:prstGeom prst="rect">
            <a:avLst/>
          </a:prstGeom>
        </p:spPr>
      </p:pic>
      <p:sp>
        <p:nvSpPr>
          <p:cNvPr id="8" name="תיבת טקסט 7">
            <a:extLst>
              <a:ext uri="{FF2B5EF4-FFF2-40B4-BE49-F238E27FC236}">
                <a16:creationId xmlns:a16="http://schemas.microsoft.com/office/drawing/2014/main" id="{A923D361-7377-34CE-D3FF-EB2701DBC22C}"/>
              </a:ext>
            </a:extLst>
          </p:cNvPr>
          <p:cNvSpPr txBox="1"/>
          <p:nvPr/>
        </p:nvSpPr>
        <p:spPr>
          <a:xfrm>
            <a:off x="6903444" y="2082190"/>
            <a:ext cx="5193076" cy="707886"/>
          </a:xfrm>
          <a:prstGeom prst="rect">
            <a:avLst/>
          </a:prstGeom>
          <a:noFill/>
        </p:spPr>
        <p:txBody>
          <a:bodyPr wrap="square" rtlCol="0">
            <a:spAutoFit/>
          </a:bodyPr>
          <a:lstStyle/>
          <a:p>
            <a:pPr algn="l" rtl="0"/>
            <a:r>
              <a:rPr lang="en-GB" sz="2000" b="1" dirty="0"/>
              <a:t>Empirical data showing the relative light yield from nuclear recoil to a reference gamma ray</a:t>
            </a:r>
            <a:endParaRPr lang="en-IL" sz="2000" b="1" dirty="0"/>
          </a:p>
        </p:txBody>
      </p:sp>
    </p:spTree>
    <p:extLst>
      <p:ext uri="{BB962C8B-B14F-4D97-AF65-F5344CB8AC3E}">
        <p14:creationId xmlns:p14="http://schemas.microsoft.com/office/powerpoint/2010/main" val="2730587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EBF50201-F9B6-812B-855F-37F3C586C6C1}"/>
                  </a:ext>
                </a:extLst>
              </p:cNvPr>
              <p:cNvSpPr>
                <a:spLocks noGrp="1"/>
              </p:cNvSpPr>
              <p:nvPr>
                <p:ph idx="1"/>
              </p:nvPr>
            </p:nvSpPr>
            <p:spPr>
              <a:xfrm>
                <a:off x="0" y="-1"/>
                <a:ext cx="12192000" cy="6775373"/>
              </a:xfrm>
            </p:spPr>
            <p:txBody>
              <a:bodyPr>
                <a:normAutofit lnSpcReduction="10000"/>
              </a:bodyPr>
              <a:lstStyle/>
              <a:p>
                <a:pPr marL="0" indent="0" algn="l" rtl="0">
                  <a:buNone/>
                </a:pPr>
                <a:r>
                  <a:rPr lang="en-GB" dirty="0"/>
                  <a:t>For example, We fire a neutron at the LAr target, and get a recoil nucleus with 50 keV kinetic energy. This is within the energy range where all experiments agree so we can use the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oMath>
                </a14:m>
                <a:r>
                  <a:rPr lang="en-GB" dirty="0"/>
                  <a:t> correction, which tells us that the number of optical photons produced by this nuclear recoil should be</a:t>
                </a:r>
              </a:p>
              <a:p>
                <a:pPr marL="0" indent="0" algn="l" rtl="0">
                  <a:buNone/>
                </a:pPr>
                <a:r>
                  <a:rPr lang="en-GB" dirty="0"/>
                  <a:t> </a:t>
                </a:r>
                <a14:m>
                  <m:oMath xmlns:m="http://schemas.openxmlformats.org/officeDocument/2006/math">
                    <m:sSub>
                      <m:sSubPr>
                        <m:ctrlPr>
                          <a:rPr lang="en-GB" b="0" i="0" smtClean="0">
                            <a:latin typeface="Cambria Math" panose="02040503050406030204" pitchFamily="18" charset="0"/>
                          </a:rPr>
                        </m:ctrlPr>
                      </m:sSubPr>
                      <m:e>
                        <m:r>
                          <m:rPr>
                            <m:sty m:val="p"/>
                          </m:rPr>
                          <a:rPr lang="en-GB" b="0" i="0" smtClean="0">
                            <a:latin typeface="Cambria Math" panose="02040503050406030204" pitchFamily="18" charset="0"/>
                          </a:rPr>
                          <m:t>N</m:t>
                        </m:r>
                      </m:e>
                      <m:sub>
                        <m:r>
                          <m:rPr>
                            <m:sty m:val="p"/>
                          </m:rPr>
                          <a:rPr lang="en-GB" b="0" i="0" smtClean="0">
                            <a:latin typeface="Cambria Math" panose="02040503050406030204" pitchFamily="18" charset="0"/>
                          </a:rPr>
                          <m:t>correct</m:t>
                        </m:r>
                      </m:sub>
                    </m:sSub>
                    <m:r>
                      <a:rPr lang="en-GB" b="0" i="1" smtClean="0">
                        <a:latin typeface="Cambria Math" panose="02040503050406030204" pitchFamily="18" charset="0"/>
                      </a:rPr>
                      <m:t>≈ 0.25×#</m:t>
                    </m:r>
                    <m:r>
                      <a:rPr lang="en-GB" b="0" i="1" smtClean="0">
                        <a:latin typeface="Cambria Math" panose="02040503050406030204" pitchFamily="18" charset="0"/>
                      </a:rPr>
                      <m:t>𝑝h𝑜𝑡𝑜𝑛𝑠</m:t>
                    </m:r>
                    <m:r>
                      <a:rPr lang="en-GB" b="0" i="1" smtClean="0">
                        <a:latin typeface="Cambria Math" panose="02040503050406030204" pitchFamily="18" charset="0"/>
                      </a:rPr>
                      <m:t> </m:t>
                    </m:r>
                    <m:r>
                      <a:rPr lang="en-GB" b="0" i="1" smtClean="0">
                        <a:latin typeface="Cambria Math" panose="02040503050406030204" pitchFamily="18" charset="0"/>
                      </a:rPr>
                      <m:t>𝑝𝑟𝑜𝑑𝑢𝑐𝑒𝑑</m:t>
                    </m:r>
                    <m:r>
                      <a:rPr lang="en-GB" b="0" i="1" smtClean="0">
                        <a:latin typeface="Cambria Math" panose="02040503050406030204" pitchFamily="18" charset="0"/>
                      </a:rPr>
                      <m:t> </m:t>
                    </m:r>
                    <m:r>
                      <a:rPr lang="en-GB" b="0" i="1" smtClean="0">
                        <a:latin typeface="Cambria Math" panose="02040503050406030204" pitchFamily="18" charset="0"/>
                      </a:rPr>
                      <m:t>𝑏𝑦</m:t>
                    </m:r>
                    <m:r>
                      <a:rPr lang="en-GB" b="0" i="1" smtClean="0">
                        <a:latin typeface="Cambria Math" panose="02040503050406030204" pitchFamily="18" charset="0"/>
                      </a:rPr>
                      <m:t> 50 </m:t>
                    </m:r>
                    <m:r>
                      <a:rPr lang="en-GB" b="0" i="1" smtClean="0">
                        <a:latin typeface="Cambria Math" panose="02040503050406030204" pitchFamily="18" charset="0"/>
                      </a:rPr>
                      <m:t>𝑘𝑒𝑉</m:t>
                    </m:r>
                    <m:r>
                      <a:rPr lang="en-GB" b="0" i="1" smtClean="0">
                        <a:latin typeface="Cambria Math" panose="02040503050406030204" pitchFamily="18" charset="0"/>
                      </a:rPr>
                      <m:t> </m:t>
                    </m:r>
                    <m:r>
                      <a:rPr lang="en-GB" b="0" i="1" smtClean="0">
                        <a:latin typeface="Cambria Math" panose="02040503050406030204" pitchFamily="18" charset="0"/>
                      </a:rPr>
                      <m:t>𝑔𝑎𝑚𝑚𝑎</m:t>
                    </m:r>
                    <m:r>
                      <a:rPr lang="en-GB" b="0" i="1" smtClean="0">
                        <a:latin typeface="Cambria Math" panose="02040503050406030204" pitchFamily="18" charset="0"/>
                      </a:rPr>
                      <m:t> </m:t>
                    </m:r>
                    <m:r>
                      <a:rPr lang="en-GB" b="0" i="1" smtClean="0">
                        <a:latin typeface="Cambria Math" panose="02040503050406030204" pitchFamily="18" charset="0"/>
                      </a:rPr>
                      <m:t>𝑟𝑎𝑦</m:t>
                    </m:r>
                  </m:oMath>
                </a14:m>
                <a:endParaRPr lang="en-GB" dirty="0"/>
              </a:p>
              <a:p>
                <a:pPr marL="0" indent="0" algn="l" rtl="0">
                  <a:buNone/>
                </a:pPr>
                <a:endParaRPr lang="en-GB" dirty="0"/>
              </a:p>
              <a:p>
                <a:pPr marL="0" indent="0" algn="l" rtl="0">
                  <a:buNone/>
                </a:pPr>
                <a:r>
                  <a:rPr lang="en-GB" dirty="0"/>
                  <a:t>Using our Geant4 simulation which is calibrated to ARIS experiment data, we know how many photons are produced by a 50 keV gamma ray – lets call this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𝑔𝑎𝑚𝑚𝑎</m:t>
                        </m:r>
                      </m:sub>
                    </m:sSub>
                    <m:r>
                      <a:rPr lang="en-GB" b="0" i="1" smtClean="0">
                        <a:latin typeface="Cambria Math" panose="02040503050406030204" pitchFamily="18" charset="0"/>
                      </a:rPr>
                      <m:t>.</m:t>
                    </m:r>
                  </m:oMath>
                </a14:m>
                <a:endParaRPr lang="en-GB" dirty="0"/>
              </a:p>
              <a:p>
                <a:pPr marL="0" indent="0" algn="l" rtl="0">
                  <a:buNone/>
                </a:pPr>
                <a:r>
                  <a:rPr lang="en-GB" dirty="0"/>
                  <a:t>Thus the number of photons that should be produced by the nuclear recoil is</a:t>
                </a:r>
              </a:p>
              <a:p>
                <a:pPr marL="0" indent="0" algn="l" rtl="0">
                  <a:buNone/>
                </a:pP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𝑔𝑎𝑚𝑚𝑎</m:t>
                        </m:r>
                      </m:sub>
                    </m:sSub>
                    <m:r>
                      <a:rPr lang="en-GB" b="0" i="1" smtClean="0">
                        <a:latin typeface="Cambria Math" panose="02040503050406030204" pitchFamily="18" charset="0"/>
                      </a:rPr>
                      <m:t>×0.25</m:t>
                    </m:r>
                  </m:oMath>
                </a14:m>
                <a:r>
                  <a:rPr lang="en-GB" dirty="0"/>
                  <a:t>.</a:t>
                </a:r>
              </a:p>
              <a:p>
                <a:pPr marL="0" indent="0" algn="l" rtl="0">
                  <a:buNone/>
                </a:pPr>
                <a:r>
                  <a:rPr lang="en-GB" dirty="0"/>
                  <a:t>In our Geant4 simulation we see some other number of photons produced, call it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𝑛𝑢𝑐</m:t>
                        </m:r>
                        <m:r>
                          <a:rPr lang="en-GB" b="0" i="1" smtClean="0">
                            <a:latin typeface="Cambria Math" panose="02040503050406030204" pitchFamily="18" charset="0"/>
                          </a:rPr>
                          <m:t>,</m:t>
                        </m:r>
                        <m:r>
                          <a:rPr lang="en-GB" b="0" i="1" smtClean="0">
                            <a:latin typeface="Cambria Math" panose="02040503050406030204" pitchFamily="18" charset="0"/>
                          </a:rPr>
                          <m:t>𝑠𝑖𝑚</m:t>
                        </m:r>
                      </m:sub>
                    </m:sSub>
                  </m:oMath>
                </a14:m>
                <a:r>
                  <a:rPr lang="en-GB" dirty="0"/>
                  <a:t>. We also see a number of detected photoelectrons,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𝑝𝑒</m:t>
                        </m:r>
                      </m:sub>
                    </m:sSub>
                  </m:oMath>
                </a14:m>
                <a:r>
                  <a:rPr lang="en-GB" dirty="0"/>
                  <a:t> which depends on the optical coverage. </a:t>
                </a:r>
              </a:p>
              <a:p>
                <a:pPr marL="0" indent="0" algn="l" rtl="0">
                  <a:buNone/>
                </a:pPr>
                <a:r>
                  <a:rPr lang="en-GB" dirty="0"/>
                  <a:t>We can now make the correction </a:t>
                </a:r>
                <a14:m>
                  <m:oMath xmlns:m="http://schemas.openxmlformats.org/officeDocument/2006/math">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𝑁</m:t>
                        </m:r>
                      </m:e>
                      <m:sub>
                        <m:r>
                          <a:rPr lang="en-GB" sz="4000" b="0" i="1" smtClean="0">
                            <a:latin typeface="Cambria Math" panose="02040503050406030204" pitchFamily="18" charset="0"/>
                          </a:rPr>
                          <m:t>𝑝𝑒</m:t>
                        </m:r>
                      </m:sub>
                    </m:sSub>
                    <m:r>
                      <a:rPr lang="en-GB" sz="4000" b="0" i="1" smtClean="0">
                        <a:latin typeface="Cambria Math" panose="02040503050406030204" pitchFamily="18" charset="0"/>
                      </a:rPr>
                      <m:t>→</m:t>
                    </m:r>
                    <m:sSubSup>
                      <m:sSubSupPr>
                        <m:ctrlPr>
                          <a:rPr lang="en-GB" sz="4000" b="0" i="1" smtClean="0">
                            <a:latin typeface="Cambria Math" panose="02040503050406030204" pitchFamily="18" charset="0"/>
                          </a:rPr>
                        </m:ctrlPr>
                      </m:sSubSupPr>
                      <m:e>
                        <m:r>
                          <a:rPr lang="en-GB" sz="4000" b="0" i="1" smtClean="0">
                            <a:latin typeface="Cambria Math" panose="02040503050406030204" pitchFamily="18" charset="0"/>
                          </a:rPr>
                          <m:t>𝑁</m:t>
                        </m:r>
                      </m:e>
                      <m:sub>
                        <m:r>
                          <a:rPr lang="en-GB" sz="4000" b="0" i="1" smtClean="0">
                            <a:latin typeface="Cambria Math" panose="02040503050406030204" pitchFamily="18" charset="0"/>
                          </a:rPr>
                          <m:t>𝑝𝑒</m:t>
                        </m:r>
                      </m:sub>
                      <m:sup>
                        <m:r>
                          <a:rPr lang="en-GB" sz="4000" b="0" i="1" smtClean="0">
                            <a:latin typeface="Cambria Math" panose="02040503050406030204" pitchFamily="18" charset="0"/>
                          </a:rPr>
                          <m:t>∗</m:t>
                        </m:r>
                      </m:sup>
                    </m:sSubSup>
                    <m:r>
                      <a:rPr lang="en-GB" sz="4000" b="0" i="1" smtClean="0">
                        <a:latin typeface="Cambria Math" panose="02040503050406030204" pitchFamily="18" charset="0"/>
                      </a:rPr>
                      <m:t>=</m:t>
                    </m:r>
                    <m:sSub>
                      <m:sSubPr>
                        <m:ctrlPr>
                          <a:rPr lang="en-GB" sz="4000" i="1">
                            <a:latin typeface="Cambria Math" panose="02040503050406030204" pitchFamily="18" charset="0"/>
                          </a:rPr>
                        </m:ctrlPr>
                      </m:sSubPr>
                      <m:e>
                        <m:r>
                          <a:rPr lang="en-GB" sz="4000" i="1">
                            <a:latin typeface="Cambria Math" panose="02040503050406030204" pitchFamily="18" charset="0"/>
                          </a:rPr>
                          <m:t>𝑁</m:t>
                        </m:r>
                      </m:e>
                      <m:sub>
                        <m:r>
                          <a:rPr lang="en-GB" sz="4000" i="1">
                            <a:latin typeface="Cambria Math" panose="02040503050406030204" pitchFamily="18" charset="0"/>
                          </a:rPr>
                          <m:t>𝑝𝑒</m:t>
                        </m:r>
                      </m:sub>
                    </m:sSub>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𝑁</m:t>
                            </m:r>
                          </m:e>
                          <m:sub>
                            <m:r>
                              <a:rPr lang="en-GB" sz="4000" b="0" i="1" smtClean="0">
                                <a:latin typeface="Cambria Math" panose="02040503050406030204" pitchFamily="18" charset="0"/>
                              </a:rPr>
                              <m:t>𝑔𝑎𝑚𝑚𝑎</m:t>
                            </m:r>
                          </m:sub>
                        </m:sSub>
                        <m:r>
                          <a:rPr lang="en-GB" sz="4000" b="0" i="1" smtClean="0">
                            <a:latin typeface="Cambria Math" panose="02040503050406030204" pitchFamily="18" charset="0"/>
                          </a:rPr>
                          <m:t>×0.25</m:t>
                        </m:r>
                      </m:num>
                      <m:den>
                        <m:sSub>
                          <m:sSubPr>
                            <m:ctrlPr>
                              <a:rPr lang="en-GB" sz="4000" b="0" i="1" smtClean="0">
                                <a:latin typeface="Cambria Math" panose="02040503050406030204" pitchFamily="18" charset="0"/>
                              </a:rPr>
                            </m:ctrlPr>
                          </m:sSubPr>
                          <m:e>
                            <m:r>
                              <a:rPr lang="en-GB" sz="4000" b="0" i="1" smtClean="0">
                                <a:latin typeface="Cambria Math" panose="02040503050406030204" pitchFamily="18" charset="0"/>
                              </a:rPr>
                              <m:t>𝑁</m:t>
                            </m:r>
                          </m:e>
                          <m:sub>
                            <m:r>
                              <a:rPr lang="en-GB" sz="4000" b="0" i="1" smtClean="0">
                                <a:latin typeface="Cambria Math" panose="02040503050406030204" pitchFamily="18" charset="0"/>
                              </a:rPr>
                              <m:t>𝑛𝑢𝑐</m:t>
                            </m:r>
                            <m:r>
                              <a:rPr lang="en-GB" sz="4000" b="0" i="1" smtClean="0">
                                <a:latin typeface="Cambria Math" panose="02040503050406030204" pitchFamily="18" charset="0"/>
                              </a:rPr>
                              <m:t>,</m:t>
                            </m:r>
                            <m:r>
                              <a:rPr lang="en-GB" sz="4000" b="0" i="1" smtClean="0">
                                <a:latin typeface="Cambria Math" panose="02040503050406030204" pitchFamily="18" charset="0"/>
                              </a:rPr>
                              <m:t>𝑠𝑖𝑚</m:t>
                            </m:r>
                          </m:sub>
                        </m:sSub>
                      </m:den>
                    </m:f>
                  </m:oMath>
                </a14:m>
                <a:endParaRPr lang="en-GB" dirty="0"/>
              </a:p>
            </p:txBody>
          </p:sp>
        </mc:Choice>
        <mc:Fallback>
          <p:sp>
            <p:nvSpPr>
              <p:cNvPr id="3" name="מציין מיקום תוכן 2">
                <a:extLst>
                  <a:ext uri="{FF2B5EF4-FFF2-40B4-BE49-F238E27FC236}">
                    <a16:creationId xmlns:a16="http://schemas.microsoft.com/office/drawing/2014/main" id="{EBF50201-F9B6-812B-855F-37F3C586C6C1}"/>
                  </a:ext>
                </a:extLst>
              </p:cNvPr>
              <p:cNvSpPr>
                <a:spLocks noGrp="1" noRot="1" noChangeAspect="1" noMove="1" noResize="1" noEditPoints="1" noAdjustHandles="1" noChangeArrowheads="1" noChangeShapeType="1" noTextEdit="1"/>
              </p:cNvSpPr>
              <p:nvPr>
                <p:ph idx="1"/>
              </p:nvPr>
            </p:nvSpPr>
            <p:spPr>
              <a:xfrm>
                <a:off x="0" y="-1"/>
                <a:ext cx="12192000" cy="6775373"/>
              </a:xfrm>
              <a:blipFill>
                <a:blip r:embed="rId2"/>
                <a:stretch>
                  <a:fillRect l="-1000" t="-1980" r="-100"/>
                </a:stretch>
              </a:blipFill>
            </p:spPr>
            <p:txBody>
              <a:bodyPr/>
              <a:lstStyle/>
              <a:p>
                <a:r>
                  <a:rPr lang="en-IL">
                    <a:noFill/>
                  </a:rPr>
                  <a:t> </a:t>
                </a:r>
              </a:p>
            </p:txBody>
          </p:sp>
        </mc:Fallback>
      </mc:AlternateContent>
    </p:spTree>
    <p:extLst>
      <p:ext uri="{BB962C8B-B14F-4D97-AF65-F5344CB8AC3E}">
        <p14:creationId xmlns:p14="http://schemas.microsoft.com/office/powerpoint/2010/main" val="1601615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67B7306-64AA-8A86-8CCF-411F2331ACBA}"/>
                  </a:ext>
                </a:extLst>
              </p:cNvPr>
              <p:cNvSpPr>
                <a:spLocks noGrp="1"/>
              </p:cNvSpPr>
              <p:nvPr>
                <p:ph idx="1"/>
              </p:nvPr>
            </p:nvSpPr>
            <p:spPr/>
            <p:txBody>
              <a:bodyPr/>
              <a:lstStyle/>
              <a:p>
                <a:pPr algn="l" rtl="0"/>
                <a:r>
                  <a:rPr lang="en-GB" dirty="0"/>
                  <a:t>Using 0.25 constant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oMath>
                </a14:m>
                <a:r>
                  <a:rPr lang="en-GB" dirty="0"/>
                  <a:t> we get a mismatch from A5 onwards, which is expected since ARIS recorded a rise in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oMath>
                </a14:m>
                <a:r>
                  <a:rPr lang="en-GB" dirty="0"/>
                  <a:t> in these higher nuclear recoil energies. The following 2 slides show the corrected neutron induced scintillation fits against ARIS data. In the next 2 we use the measured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𝐿</m:t>
                        </m:r>
                      </m:e>
                      <m:sub>
                        <m:r>
                          <a:rPr lang="en-GB" b="0" i="1" smtClean="0">
                            <a:latin typeface="Cambria Math" panose="02040503050406030204" pitchFamily="18" charset="0"/>
                          </a:rPr>
                          <m:t>𝑒𝑓𝑓</m:t>
                        </m:r>
                      </m:sub>
                    </m:sSub>
                  </m:oMath>
                </a14:m>
                <a:r>
                  <a:rPr lang="en-GB" dirty="0"/>
                  <a:t> per scattering angle.</a:t>
                </a:r>
                <a:endParaRPr lang="en-IL" dirty="0"/>
              </a:p>
            </p:txBody>
          </p:sp>
        </mc:Choice>
        <mc:Fallback>
          <p:sp>
            <p:nvSpPr>
              <p:cNvPr id="3" name="מציין מיקום תוכן 2">
                <a:extLst>
                  <a:ext uri="{FF2B5EF4-FFF2-40B4-BE49-F238E27FC236}">
                    <a16:creationId xmlns:a16="http://schemas.microsoft.com/office/drawing/2014/main" id="{967B7306-64AA-8A86-8CCF-411F2331ACBA}"/>
                  </a:ext>
                </a:extLst>
              </p:cNvPr>
              <p:cNvSpPr>
                <a:spLocks noGrp="1" noRot="1" noChangeAspect="1" noMove="1" noResize="1" noEditPoints="1" noAdjustHandles="1" noChangeArrowheads="1" noChangeShapeType="1" noTextEdit="1"/>
              </p:cNvSpPr>
              <p:nvPr>
                <p:ph idx="1"/>
              </p:nvPr>
            </p:nvSpPr>
            <p:spPr>
              <a:blipFill>
                <a:blip r:embed="rId2"/>
                <a:stretch>
                  <a:fillRect l="-1043" t="-1961" r="-696"/>
                </a:stretch>
              </a:blipFill>
            </p:spPr>
            <p:txBody>
              <a:bodyPr/>
              <a:lstStyle/>
              <a:p>
                <a:r>
                  <a:rPr lang="en-IL">
                    <a:noFill/>
                  </a:rPr>
                  <a:t> </a:t>
                </a:r>
              </a:p>
            </p:txBody>
          </p:sp>
        </mc:Fallback>
      </mc:AlternateContent>
    </p:spTree>
    <p:extLst>
      <p:ext uri="{BB962C8B-B14F-4D97-AF65-F5344CB8AC3E}">
        <p14:creationId xmlns:p14="http://schemas.microsoft.com/office/powerpoint/2010/main" val="194398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7B9F1E46-F987-D972-DB2B-921EDE2841DD}"/>
              </a:ext>
            </a:extLst>
          </p:cNvPr>
          <p:cNvPicPr>
            <a:picLocks noChangeAspect="1"/>
          </p:cNvPicPr>
          <p:nvPr/>
        </p:nvPicPr>
        <p:blipFill>
          <a:blip r:embed="rId2"/>
          <a:stretch>
            <a:fillRect/>
          </a:stretch>
        </p:blipFill>
        <p:spPr>
          <a:xfrm>
            <a:off x="6040598" y="3731941"/>
            <a:ext cx="6151402" cy="3126059"/>
          </a:xfrm>
          <a:prstGeom prst="rect">
            <a:avLst/>
          </a:prstGeom>
        </p:spPr>
      </p:pic>
      <p:pic>
        <p:nvPicPr>
          <p:cNvPr id="5" name="תמונה 4">
            <a:extLst>
              <a:ext uri="{FF2B5EF4-FFF2-40B4-BE49-F238E27FC236}">
                <a16:creationId xmlns:a16="http://schemas.microsoft.com/office/drawing/2014/main" id="{202843B1-0BEF-BE17-8316-345DF87E5D17}"/>
              </a:ext>
            </a:extLst>
          </p:cNvPr>
          <p:cNvPicPr>
            <a:picLocks noChangeAspect="1"/>
          </p:cNvPicPr>
          <p:nvPr/>
        </p:nvPicPr>
        <p:blipFill>
          <a:blip r:embed="rId3"/>
          <a:stretch>
            <a:fillRect/>
          </a:stretch>
        </p:blipFill>
        <p:spPr>
          <a:xfrm>
            <a:off x="-1" y="0"/>
            <a:ext cx="6040599" cy="3084723"/>
          </a:xfrm>
          <a:prstGeom prst="rect">
            <a:avLst/>
          </a:prstGeom>
        </p:spPr>
      </p:pic>
      <p:pic>
        <p:nvPicPr>
          <p:cNvPr id="7" name="תמונה 6">
            <a:extLst>
              <a:ext uri="{FF2B5EF4-FFF2-40B4-BE49-F238E27FC236}">
                <a16:creationId xmlns:a16="http://schemas.microsoft.com/office/drawing/2014/main" id="{FEF83C27-06FC-CDCC-DC34-ABEF9360A8FE}"/>
              </a:ext>
            </a:extLst>
          </p:cNvPr>
          <p:cNvPicPr>
            <a:picLocks noChangeAspect="1"/>
          </p:cNvPicPr>
          <p:nvPr/>
        </p:nvPicPr>
        <p:blipFill>
          <a:blip r:embed="rId4"/>
          <a:stretch>
            <a:fillRect/>
          </a:stretch>
        </p:blipFill>
        <p:spPr>
          <a:xfrm>
            <a:off x="6040598" y="0"/>
            <a:ext cx="6151402" cy="3100832"/>
          </a:xfrm>
          <a:prstGeom prst="rect">
            <a:avLst/>
          </a:prstGeom>
        </p:spPr>
      </p:pic>
      <p:pic>
        <p:nvPicPr>
          <p:cNvPr id="9" name="תמונה 8">
            <a:extLst>
              <a:ext uri="{FF2B5EF4-FFF2-40B4-BE49-F238E27FC236}">
                <a16:creationId xmlns:a16="http://schemas.microsoft.com/office/drawing/2014/main" id="{1DFD335E-502F-C2AB-82E6-94EB739D9E8C}"/>
              </a:ext>
            </a:extLst>
          </p:cNvPr>
          <p:cNvPicPr>
            <a:picLocks noChangeAspect="1"/>
          </p:cNvPicPr>
          <p:nvPr/>
        </p:nvPicPr>
        <p:blipFill>
          <a:blip r:embed="rId5"/>
          <a:stretch>
            <a:fillRect/>
          </a:stretch>
        </p:blipFill>
        <p:spPr>
          <a:xfrm>
            <a:off x="-1" y="3757168"/>
            <a:ext cx="6089957" cy="3100832"/>
          </a:xfrm>
          <a:prstGeom prst="rect">
            <a:avLst/>
          </a:prstGeom>
        </p:spPr>
      </p:pic>
    </p:spTree>
    <p:extLst>
      <p:ext uri="{BB962C8B-B14F-4D97-AF65-F5344CB8AC3E}">
        <p14:creationId xmlns:p14="http://schemas.microsoft.com/office/powerpoint/2010/main" val="3400708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84F8406E-1D44-C613-2FB6-8A55E32620A6}"/>
              </a:ext>
            </a:extLst>
          </p:cNvPr>
          <p:cNvPicPr>
            <a:picLocks noChangeAspect="1"/>
          </p:cNvPicPr>
          <p:nvPr/>
        </p:nvPicPr>
        <p:blipFill>
          <a:blip r:embed="rId2"/>
          <a:stretch>
            <a:fillRect/>
          </a:stretch>
        </p:blipFill>
        <p:spPr>
          <a:xfrm>
            <a:off x="6037534" y="3749878"/>
            <a:ext cx="6154465" cy="3108121"/>
          </a:xfrm>
          <a:prstGeom prst="rect">
            <a:avLst/>
          </a:prstGeom>
        </p:spPr>
      </p:pic>
      <p:pic>
        <p:nvPicPr>
          <p:cNvPr id="5" name="תמונה 4">
            <a:extLst>
              <a:ext uri="{FF2B5EF4-FFF2-40B4-BE49-F238E27FC236}">
                <a16:creationId xmlns:a16="http://schemas.microsoft.com/office/drawing/2014/main" id="{8479EBA5-A513-C097-751B-40578C12EFB3}"/>
              </a:ext>
            </a:extLst>
          </p:cNvPr>
          <p:cNvPicPr>
            <a:picLocks noChangeAspect="1"/>
          </p:cNvPicPr>
          <p:nvPr/>
        </p:nvPicPr>
        <p:blipFill>
          <a:blip r:embed="rId3"/>
          <a:stretch>
            <a:fillRect/>
          </a:stretch>
        </p:blipFill>
        <p:spPr>
          <a:xfrm>
            <a:off x="0" y="0"/>
            <a:ext cx="6109956" cy="3106757"/>
          </a:xfrm>
          <a:prstGeom prst="rect">
            <a:avLst/>
          </a:prstGeom>
        </p:spPr>
      </p:pic>
      <p:pic>
        <p:nvPicPr>
          <p:cNvPr id="7" name="תמונה 6">
            <a:extLst>
              <a:ext uri="{FF2B5EF4-FFF2-40B4-BE49-F238E27FC236}">
                <a16:creationId xmlns:a16="http://schemas.microsoft.com/office/drawing/2014/main" id="{EDA41004-ED6A-4D6E-90C4-86C73A41E430}"/>
              </a:ext>
            </a:extLst>
          </p:cNvPr>
          <p:cNvPicPr>
            <a:picLocks noChangeAspect="1"/>
          </p:cNvPicPr>
          <p:nvPr/>
        </p:nvPicPr>
        <p:blipFill>
          <a:blip r:embed="rId4"/>
          <a:stretch>
            <a:fillRect/>
          </a:stretch>
        </p:blipFill>
        <p:spPr>
          <a:xfrm>
            <a:off x="6082044" y="1"/>
            <a:ext cx="6109956" cy="3128082"/>
          </a:xfrm>
          <a:prstGeom prst="rect">
            <a:avLst/>
          </a:prstGeom>
        </p:spPr>
      </p:pic>
      <p:pic>
        <p:nvPicPr>
          <p:cNvPr id="9" name="תמונה 8">
            <a:extLst>
              <a:ext uri="{FF2B5EF4-FFF2-40B4-BE49-F238E27FC236}">
                <a16:creationId xmlns:a16="http://schemas.microsoft.com/office/drawing/2014/main" id="{30548043-AD22-D26F-F18B-11D91DE33C07}"/>
              </a:ext>
            </a:extLst>
          </p:cNvPr>
          <p:cNvPicPr>
            <a:picLocks noChangeAspect="1"/>
          </p:cNvPicPr>
          <p:nvPr/>
        </p:nvPicPr>
        <p:blipFill>
          <a:blip r:embed="rId5"/>
          <a:stretch>
            <a:fillRect/>
          </a:stretch>
        </p:blipFill>
        <p:spPr>
          <a:xfrm>
            <a:off x="0" y="3728553"/>
            <a:ext cx="6082044" cy="3129446"/>
          </a:xfrm>
          <a:prstGeom prst="rect">
            <a:avLst/>
          </a:prstGeom>
        </p:spPr>
      </p:pic>
    </p:spTree>
    <p:extLst>
      <p:ext uri="{BB962C8B-B14F-4D97-AF65-F5344CB8AC3E}">
        <p14:creationId xmlns:p14="http://schemas.microsoft.com/office/powerpoint/2010/main" val="298945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386C37AD-2EDF-1E95-2CA5-8B51D043FA7F}"/>
              </a:ext>
            </a:extLst>
          </p:cNvPr>
          <p:cNvPicPr>
            <a:picLocks noChangeAspect="1"/>
          </p:cNvPicPr>
          <p:nvPr/>
        </p:nvPicPr>
        <p:blipFill>
          <a:blip r:embed="rId2"/>
          <a:stretch>
            <a:fillRect/>
          </a:stretch>
        </p:blipFill>
        <p:spPr>
          <a:xfrm>
            <a:off x="6089078" y="0"/>
            <a:ext cx="6102921" cy="3124665"/>
          </a:xfrm>
          <a:prstGeom prst="rect">
            <a:avLst/>
          </a:prstGeom>
        </p:spPr>
      </p:pic>
      <p:pic>
        <p:nvPicPr>
          <p:cNvPr id="5" name="תמונה 4">
            <a:extLst>
              <a:ext uri="{FF2B5EF4-FFF2-40B4-BE49-F238E27FC236}">
                <a16:creationId xmlns:a16="http://schemas.microsoft.com/office/drawing/2014/main" id="{825FCE2E-1C57-5127-4A4F-8298DCC8A1CA}"/>
              </a:ext>
            </a:extLst>
          </p:cNvPr>
          <p:cNvPicPr>
            <a:picLocks noChangeAspect="1"/>
          </p:cNvPicPr>
          <p:nvPr/>
        </p:nvPicPr>
        <p:blipFill>
          <a:blip r:embed="rId3"/>
          <a:stretch>
            <a:fillRect/>
          </a:stretch>
        </p:blipFill>
        <p:spPr>
          <a:xfrm>
            <a:off x="0" y="0"/>
            <a:ext cx="6102921" cy="3095740"/>
          </a:xfrm>
          <a:prstGeom prst="rect">
            <a:avLst/>
          </a:prstGeom>
        </p:spPr>
      </p:pic>
      <p:pic>
        <p:nvPicPr>
          <p:cNvPr id="9" name="תמונה 8">
            <a:extLst>
              <a:ext uri="{FF2B5EF4-FFF2-40B4-BE49-F238E27FC236}">
                <a16:creationId xmlns:a16="http://schemas.microsoft.com/office/drawing/2014/main" id="{5335BDFB-F207-ECEE-8DCD-984BA09649CC}"/>
              </a:ext>
            </a:extLst>
          </p:cNvPr>
          <p:cNvPicPr>
            <a:picLocks noChangeAspect="1"/>
          </p:cNvPicPr>
          <p:nvPr/>
        </p:nvPicPr>
        <p:blipFill>
          <a:blip r:embed="rId4"/>
          <a:stretch>
            <a:fillRect/>
          </a:stretch>
        </p:blipFill>
        <p:spPr>
          <a:xfrm>
            <a:off x="0" y="3762258"/>
            <a:ext cx="6129721" cy="3095741"/>
          </a:xfrm>
          <a:prstGeom prst="rect">
            <a:avLst/>
          </a:prstGeom>
        </p:spPr>
      </p:pic>
      <p:pic>
        <p:nvPicPr>
          <p:cNvPr id="11" name="תמונה 10">
            <a:extLst>
              <a:ext uri="{FF2B5EF4-FFF2-40B4-BE49-F238E27FC236}">
                <a16:creationId xmlns:a16="http://schemas.microsoft.com/office/drawing/2014/main" id="{D53D1540-89FD-57A6-F4C2-720B9B798FF6}"/>
              </a:ext>
            </a:extLst>
          </p:cNvPr>
          <p:cNvPicPr>
            <a:picLocks noChangeAspect="1"/>
          </p:cNvPicPr>
          <p:nvPr/>
        </p:nvPicPr>
        <p:blipFill>
          <a:blip r:embed="rId5"/>
          <a:stretch>
            <a:fillRect/>
          </a:stretch>
        </p:blipFill>
        <p:spPr>
          <a:xfrm>
            <a:off x="6129720" y="3738722"/>
            <a:ext cx="6062279" cy="3119277"/>
          </a:xfrm>
          <a:prstGeom prst="rect">
            <a:avLst/>
          </a:prstGeom>
        </p:spPr>
      </p:pic>
    </p:spTree>
    <p:extLst>
      <p:ext uri="{BB962C8B-B14F-4D97-AF65-F5344CB8AC3E}">
        <p14:creationId xmlns:p14="http://schemas.microsoft.com/office/powerpoint/2010/main" val="1282534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70985F09-59E6-7BD2-68AF-9191607E3486}"/>
              </a:ext>
            </a:extLst>
          </p:cNvPr>
          <p:cNvPicPr>
            <a:picLocks noChangeAspect="1"/>
          </p:cNvPicPr>
          <p:nvPr/>
        </p:nvPicPr>
        <p:blipFill>
          <a:blip r:embed="rId2"/>
          <a:stretch>
            <a:fillRect/>
          </a:stretch>
        </p:blipFill>
        <p:spPr>
          <a:xfrm>
            <a:off x="0" y="1"/>
            <a:ext cx="6015210" cy="3034120"/>
          </a:xfrm>
          <a:prstGeom prst="rect">
            <a:avLst/>
          </a:prstGeom>
        </p:spPr>
      </p:pic>
      <p:pic>
        <p:nvPicPr>
          <p:cNvPr id="7" name="תמונה 6">
            <a:extLst>
              <a:ext uri="{FF2B5EF4-FFF2-40B4-BE49-F238E27FC236}">
                <a16:creationId xmlns:a16="http://schemas.microsoft.com/office/drawing/2014/main" id="{F77F2F2D-AE51-240F-D7EF-D341A69B3FF1}"/>
              </a:ext>
            </a:extLst>
          </p:cNvPr>
          <p:cNvPicPr>
            <a:picLocks noChangeAspect="1"/>
          </p:cNvPicPr>
          <p:nvPr/>
        </p:nvPicPr>
        <p:blipFill>
          <a:blip r:embed="rId3"/>
          <a:stretch>
            <a:fillRect/>
          </a:stretch>
        </p:blipFill>
        <p:spPr>
          <a:xfrm>
            <a:off x="6015210" y="0"/>
            <a:ext cx="6176790" cy="3121478"/>
          </a:xfrm>
          <a:prstGeom prst="rect">
            <a:avLst/>
          </a:prstGeom>
        </p:spPr>
      </p:pic>
      <p:pic>
        <p:nvPicPr>
          <p:cNvPr id="9" name="תמונה 8">
            <a:extLst>
              <a:ext uri="{FF2B5EF4-FFF2-40B4-BE49-F238E27FC236}">
                <a16:creationId xmlns:a16="http://schemas.microsoft.com/office/drawing/2014/main" id="{022AB506-836C-DD04-1DA7-C14D62BFA563}"/>
              </a:ext>
            </a:extLst>
          </p:cNvPr>
          <p:cNvPicPr>
            <a:picLocks noChangeAspect="1"/>
          </p:cNvPicPr>
          <p:nvPr/>
        </p:nvPicPr>
        <p:blipFill>
          <a:blip r:embed="rId4"/>
          <a:stretch>
            <a:fillRect/>
          </a:stretch>
        </p:blipFill>
        <p:spPr>
          <a:xfrm>
            <a:off x="0" y="3736522"/>
            <a:ext cx="6165308" cy="3121478"/>
          </a:xfrm>
          <a:prstGeom prst="rect">
            <a:avLst/>
          </a:prstGeom>
        </p:spPr>
      </p:pic>
      <p:pic>
        <p:nvPicPr>
          <p:cNvPr id="11" name="תמונה 10">
            <a:extLst>
              <a:ext uri="{FF2B5EF4-FFF2-40B4-BE49-F238E27FC236}">
                <a16:creationId xmlns:a16="http://schemas.microsoft.com/office/drawing/2014/main" id="{59FF30CD-D250-B4F2-CF3C-25BA960486D7}"/>
              </a:ext>
            </a:extLst>
          </p:cNvPr>
          <p:cNvPicPr>
            <a:picLocks noChangeAspect="1"/>
          </p:cNvPicPr>
          <p:nvPr/>
        </p:nvPicPr>
        <p:blipFill>
          <a:blip r:embed="rId5"/>
          <a:stretch>
            <a:fillRect/>
          </a:stretch>
        </p:blipFill>
        <p:spPr>
          <a:xfrm>
            <a:off x="6165308" y="3766804"/>
            <a:ext cx="6026692" cy="3091196"/>
          </a:xfrm>
          <a:prstGeom prst="rect">
            <a:avLst/>
          </a:prstGeom>
        </p:spPr>
      </p:pic>
    </p:spTree>
    <p:extLst>
      <p:ext uri="{BB962C8B-B14F-4D97-AF65-F5344CB8AC3E}">
        <p14:creationId xmlns:p14="http://schemas.microsoft.com/office/powerpoint/2010/main" val="1485528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E4F5B384-E5BA-7F50-02AF-96CE827FEA41}"/>
              </a:ext>
            </a:extLst>
          </p:cNvPr>
          <p:cNvPicPr>
            <a:picLocks noChangeAspect="1"/>
          </p:cNvPicPr>
          <p:nvPr/>
        </p:nvPicPr>
        <p:blipFill>
          <a:blip r:embed="rId2"/>
          <a:stretch>
            <a:fillRect/>
          </a:stretch>
        </p:blipFill>
        <p:spPr>
          <a:xfrm>
            <a:off x="0" y="531749"/>
            <a:ext cx="12192000" cy="6326251"/>
          </a:xfrm>
          <a:prstGeom prst="rect">
            <a:avLst/>
          </a:prstGeom>
        </p:spPr>
      </p:pic>
    </p:spTree>
    <p:extLst>
      <p:ext uri="{BB962C8B-B14F-4D97-AF65-F5344CB8AC3E}">
        <p14:creationId xmlns:p14="http://schemas.microsoft.com/office/powerpoint/2010/main" val="4251217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כותרת 1">
                <a:extLst>
                  <a:ext uri="{FF2B5EF4-FFF2-40B4-BE49-F238E27FC236}">
                    <a16:creationId xmlns:a16="http://schemas.microsoft.com/office/drawing/2014/main" id="{1313B8D9-D05B-6317-3993-FCE46D9F3374}"/>
                  </a:ext>
                </a:extLst>
              </p:cNvPr>
              <p:cNvSpPr>
                <a:spLocks noGrp="1"/>
              </p:cNvSpPr>
              <p:nvPr>
                <p:ph type="title"/>
              </p:nvPr>
            </p:nvSpPr>
            <p:spPr>
              <a:xfrm>
                <a:off x="965652" y="91892"/>
                <a:ext cx="10515600" cy="679290"/>
              </a:xfrm>
            </p:spPr>
            <p:txBody>
              <a:bodyPr>
                <a:normAutofit fontScale="90000"/>
              </a:bodyPr>
              <a:lstStyle/>
              <a:p>
                <a:pPr algn="ctr" rtl="0"/>
                <a:r>
                  <a:rPr lang="en-GB" dirty="0"/>
                  <a:t>Extracting correction for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𝑒</m:t>
                        </m:r>
                        <m:r>
                          <a:rPr lang="en-GB" b="0" i="1" smtClean="0">
                            <a:latin typeface="Cambria Math" panose="02040503050406030204" pitchFamily="18" charset="0"/>
                          </a:rPr>
                          <m:t>.</m:t>
                        </m:r>
                      </m:sub>
                    </m:sSub>
                  </m:oMath>
                </a14:m>
                <a:endParaRPr lang="en-IL" dirty="0"/>
              </a:p>
            </p:txBody>
          </p:sp>
        </mc:Choice>
        <mc:Fallback>
          <p:sp>
            <p:nvSpPr>
              <p:cNvPr id="2" name="כותרת 1">
                <a:extLst>
                  <a:ext uri="{FF2B5EF4-FFF2-40B4-BE49-F238E27FC236}">
                    <a16:creationId xmlns:a16="http://schemas.microsoft.com/office/drawing/2014/main" id="{1313B8D9-D05B-6317-3993-FCE46D9F3374}"/>
                  </a:ext>
                </a:extLst>
              </p:cNvPr>
              <p:cNvSpPr>
                <a:spLocks noGrp="1" noRot="1" noChangeAspect="1" noMove="1" noResize="1" noEditPoints="1" noAdjustHandles="1" noChangeArrowheads="1" noChangeShapeType="1" noTextEdit="1"/>
              </p:cNvSpPr>
              <p:nvPr>
                <p:ph type="title"/>
              </p:nvPr>
            </p:nvSpPr>
            <p:spPr>
              <a:xfrm>
                <a:off x="965652" y="91892"/>
                <a:ext cx="10515600" cy="679290"/>
              </a:xfrm>
              <a:blipFill>
                <a:blip r:embed="rId2"/>
                <a:stretch>
                  <a:fillRect t="-24107" b="-33036"/>
                </a:stretch>
              </a:blipFill>
            </p:spPr>
            <p:txBody>
              <a:bodyPr/>
              <a:lstStyle/>
              <a:p>
                <a:r>
                  <a:rPr lang="en-IL">
                    <a:noFill/>
                  </a:rPr>
                  <a:t> </a:t>
                </a:r>
              </a:p>
            </p:txBody>
          </p:sp>
        </mc:Fallback>
      </mc:AlternateContent>
      <p:pic>
        <p:nvPicPr>
          <p:cNvPr id="5" name="תמונה 4">
            <a:extLst>
              <a:ext uri="{FF2B5EF4-FFF2-40B4-BE49-F238E27FC236}">
                <a16:creationId xmlns:a16="http://schemas.microsoft.com/office/drawing/2014/main" id="{979ABC46-6163-B7CA-56E2-E062B9B5D895}"/>
              </a:ext>
            </a:extLst>
          </p:cNvPr>
          <p:cNvPicPr>
            <a:picLocks noChangeAspect="1"/>
          </p:cNvPicPr>
          <p:nvPr/>
        </p:nvPicPr>
        <p:blipFill>
          <a:blip r:embed="rId3"/>
          <a:stretch>
            <a:fillRect/>
          </a:stretch>
        </p:blipFill>
        <p:spPr>
          <a:xfrm>
            <a:off x="529726" y="837282"/>
            <a:ext cx="11386551" cy="6020718"/>
          </a:xfrm>
          <a:prstGeom prst="rect">
            <a:avLst/>
          </a:prstGeom>
        </p:spPr>
      </p:pic>
    </p:spTree>
    <p:extLst>
      <p:ext uri="{BB962C8B-B14F-4D97-AF65-F5344CB8AC3E}">
        <p14:creationId xmlns:p14="http://schemas.microsoft.com/office/powerpoint/2010/main" val="2679065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040FD68-A102-C501-1807-0FE0E13DF0AD}"/>
              </a:ext>
            </a:extLst>
          </p:cNvPr>
          <p:cNvPicPr>
            <a:picLocks noChangeAspect="1"/>
          </p:cNvPicPr>
          <p:nvPr/>
        </p:nvPicPr>
        <p:blipFill>
          <a:blip r:embed="rId2"/>
          <a:stretch>
            <a:fillRect/>
          </a:stretch>
        </p:blipFill>
        <p:spPr>
          <a:xfrm>
            <a:off x="0" y="0"/>
            <a:ext cx="6560972" cy="3338111"/>
          </a:xfrm>
          <a:prstGeom prst="rect">
            <a:avLst/>
          </a:prstGeom>
        </p:spPr>
      </p:pic>
    </p:spTree>
    <p:extLst>
      <p:ext uri="{BB962C8B-B14F-4D97-AF65-F5344CB8AC3E}">
        <p14:creationId xmlns:p14="http://schemas.microsoft.com/office/powerpoint/2010/main" val="3958099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5D8203CA-C45E-5B42-AD24-17F65CC5422A}"/>
              </a:ext>
            </a:extLst>
          </p:cNvPr>
          <p:cNvSpPr txBox="1"/>
          <p:nvPr/>
        </p:nvSpPr>
        <p:spPr>
          <a:xfrm>
            <a:off x="203200" y="193040"/>
            <a:ext cx="11470640" cy="1569660"/>
          </a:xfrm>
          <a:prstGeom prst="rect">
            <a:avLst/>
          </a:prstGeom>
          <a:noFill/>
        </p:spPr>
        <p:txBody>
          <a:bodyPr wrap="square" rtlCol="0">
            <a:spAutoFit/>
          </a:bodyPr>
          <a:lstStyle/>
          <a:p>
            <a:pPr algn="l" rtl="0"/>
            <a:r>
              <a:rPr lang="en-GB" sz="2400" dirty="0"/>
              <a:t>To be pedantic, we will also change the current method of tracking time of flight within the simulation, which relies on interaction vertex timing within the detectors, into a more experimental method, by using the optical photons signal from the detectors, although this might not change the results.</a:t>
            </a:r>
            <a:endParaRPr lang="en-IL" sz="2400" dirty="0"/>
          </a:p>
        </p:txBody>
      </p:sp>
    </p:spTree>
    <p:extLst>
      <p:ext uri="{BB962C8B-B14F-4D97-AF65-F5344CB8AC3E}">
        <p14:creationId xmlns:p14="http://schemas.microsoft.com/office/powerpoint/2010/main" val="2269975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CC14C24D-2166-F20E-65E4-185E5D8BA9BE}"/>
              </a:ext>
            </a:extLst>
          </p:cNvPr>
          <p:cNvPicPr>
            <a:picLocks noChangeAspect="1"/>
          </p:cNvPicPr>
          <p:nvPr/>
        </p:nvPicPr>
        <p:blipFill>
          <a:blip r:embed="rId2"/>
          <a:stretch>
            <a:fillRect/>
          </a:stretch>
        </p:blipFill>
        <p:spPr>
          <a:xfrm>
            <a:off x="5870708" y="0"/>
            <a:ext cx="6321291" cy="3233057"/>
          </a:xfrm>
          <a:prstGeom prst="rect">
            <a:avLst/>
          </a:prstGeom>
        </p:spPr>
      </p:pic>
      <p:pic>
        <p:nvPicPr>
          <p:cNvPr id="5" name="תמונה 4">
            <a:extLst>
              <a:ext uri="{FF2B5EF4-FFF2-40B4-BE49-F238E27FC236}">
                <a16:creationId xmlns:a16="http://schemas.microsoft.com/office/drawing/2014/main" id="{AC054FE2-0D55-A660-7503-3A3AF2179EF6}"/>
              </a:ext>
            </a:extLst>
          </p:cNvPr>
          <p:cNvPicPr>
            <a:picLocks noChangeAspect="1"/>
          </p:cNvPicPr>
          <p:nvPr/>
        </p:nvPicPr>
        <p:blipFill>
          <a:blip r:embed="rId3"/>
          <a:stretch>
            <a:fillRect/>
          </a:stretch>
        </p:blipFill>
        <p:spPr>
          <a:xfrm>
            <a:off x="0" y="0"/>
            <a:ext cx="5900574" cy="3037114"/>
          </a:xfrm>
          <a:prstGeom prst="rect">
            <a:avLst/>
          </a:prstGeom>
        </p:spPr>
      </p:pic>
      <p:pic>
        <p:nvPicPr>
          <p:cNvPr id="9" name="תמונה 8">
            <a:extLst>
              <a:ext uri="{FF2B5EF4-FFF2-40B4-BE49-F238E27FC236}">
                <a16:creationId xmlns:a16="http://schemas.microsoft.com/office/drawing/2014/main" id="{41071C84-5E80-C6C1-DAD6-D1C63A25238F}"/>
              </a:ext>
            </a:extLst>
          </p:cNvPr>
          <p:cNvPicPr>
            <a:picLocks noChangeAspect="1"/>
          </p:cNvPicPr>
          <p:nvPr/>
        </p:nvPicPr>
        <p:blipFill>
          <a:blip r:embed="rId4"/>
          <a:stretch>
            <a:fillRect/>
          </a:stretch>
        </p:blipFill>
        <p:spPr>
          <a:xfrm>
            <a:off x="1" y="3820885"/>
            <a:ext cx="5945067" cy="3037114"/>
          </a:xfrm>
          <a:prstGeom prst="rect">
            <a:avLst/>
          </a:prstGeom>
        </p:spPr>
      </p:pic>
      <p:pic>
        <p:nvPicPr>
          <p:cNvPr id="13" name="תמונה 12">
            <a:extLst>
              <a:ext uri="{FF2B5EF4-FFF2-40B4-BE49-F238E27FC236}">
                <a16:creationId xmlns:a16="http://schemas.microsoft.com/office/drawing/2014/main" id="{EB5769FF-F53A-3F53-944F-EB33482C12B9}"/>
              </a:ext>
            </a:extLst>
          </p:cNvPr>
          <p:cNvPicPr>
            <a:picLocks noChangeAspect="1"/>
          </p:cNvPicPr>
          <p:nvPr/>
        </p:nvPicPr>
        <p:blipFill>
          <a:blip r:embed="rId5"/>
          <a:stretch>
            <a:fillRect/>
          </a:stretch>
        </p:blipFill>
        <p:spPr>
          <a:xfrm>
            <a:off x="6022083" y="3712029"/>
            <a:ext cx="6169916" cy="3145971"/>
          </a:xfrm>
          <a:prstGeom prst="rect">
            <a:avLst/>
          </a:prstGeom>
        </p:spPr>
      </p:pic>
    </p:spTree>
    <p:extLst>
      <p:ext uri="{BB962C8B-B14F-4D97-AF65-F5344CB8AC3E}">
        <p14:creationId xmlns:p14="http://schemas.microsoft.com/office/powerpoint/2010/main" val="2363871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354F79AC-6A93-9A49-F3FE-E301563C3FB9}"/>
              </a:ext>
            </a:extLst>
          </p:cNvPr>
          <p:cNvPicPr>
            <a:picLocks noChangeAspect="1"/>
          </p:cNvPicPr>
          <p:nvPr/>
        </p:nvPicPr>
        <p:blipFill>
          <a:blip r:embed="rId2"/>
          <a:stretch>
            <a:fillRect/>
          </a:stretch>
        </p:blipFill>
        <p:spPr>
          <a:xfrm>
            <a:off x="0" y="0"/>
            <a:ext cx="6096644" cy="3131218"/>
          </a:xfrm>
          <a:prstGeom prst="rect">
            <a:avLst/>
          </a:prstGeom>
        </p:spPr>
      </p:pic>
      <p:sp>
        <p:nvSpPr>
          <p:cNvPr id="6" name="תיבת טקסט 5">
            <a:extLst>
              <a:ext uri="{FF2B5EF4-FFF2-40B4-BE49-F238E27FC236}">
                <a16:creationId xmlns:a16="http://schemas.microsoft.com/office/drawing/2014/main" id="{8F908256-2B9B-D24E-71E4-F47FC258C575}"/>
              </a:ext>
            </a:extLst>
          </p:cNvPr>
          <p:cNvSpPr txBox="1"/>
          <p:nvPr/>
        </p:nvSpPr>
        <p:spPr>
          <a:xfrm>
            <a:off x="500744" y="3726783"/>
            <a:ext cx="11462656" cy="1077218"/>
          </a:xfrm>
          <a:prstGeom prst="rect">
            <a:avLst/>
          </a:prstGeom>
          <a:noFill/>
        </p:spPr>
        <p:txBody>
          <a:bodyPr wrap="square" rtlCol="0">
            <a:spAutoFit/>
          </a:bodyPr>
          <a:lstStyle/>
          <a:p>
            <a:pPr algn="l" rtl="0"/>
            <a:r>
              <a:rPr lang="en-GB" sz="3200" dirty="0"/>
              <a:t>As it seems </a:t>
            </a:r>
            <a:r>
              <a:rPr lang="en-GB" sz="3200" dirty="0" err="1"/>
              <a:t>fano</a:t>
            </a:r>
            <a:r>
              <a:rPr lang="en-GB" sz="3200" dirty="0"/>
              <a:t> factor does widen the distribution, but mostly around the tails, so it can’t explain </a:t>
            </a:r>
            <a:r>
              <a:rPr lang="en-GB" sz="3200" dirty="0" err="1"/>
              <a:t>creus</a:t>
            </a:r>
            <a:r>
              <a:rPr lang="en-GB" sz="3200" dirty="0"/>
              <a:t> data behaviour</a:t>
            </a:r>
            <a:endParaRPr lang="en-IL" sz="3200" dirty="0"/>
          </a:p>
        </p:txBody>
      </p:sp>
      <p:pic>
        <p:nvPicPr>
          <p:cNvPr id="8" name="תמונה 7">
            <a:extLst>
              <a:ext uri="{FF2B5EF4-FFF2-40B4-BE49-F238E27FC236}">
                <a16:creationId xmlns:a16="http://schemas.microsoft.com/office/drawing/2014/main" id="{9CD279F6-2DF1-CB35-4177-A6C4DC0A2137}"/>
              </a:ext>
            </a:extLst>
          </p:cNvPr>
          <p:cNvPicPr>
            <a:picLocks noChangeAspect="1"/>
          </p:cNvPicPr>
          <p:nvPr/>
        </p:nvPicPr>
        <p:blipFill>
          <a:blip r:embed="rId3"/>
          <a:stretch>
            <a:fillRect/>
          </a:stretch>
        </p:blipFill>
        <p:spPr>
          <a:xfrm>
            <a:off x="6052207" y="0"/>
            <a:ext cx="6139793" cy="3131218"/>
          </a:xfrm>
          <a:prstGeom prst="rect">
            <a:avLst/>
          </a:prstGeom>
        </p:spPr>
      </p:pic>
    </p:spTree>
    <p:extLst>
      <p:ext uri="{BB962C8B-B14F-4D97-AF65-F5344CB8AC3E}">
        <p14:creationId xmlns:p14="http://schemas.microsoft.com/office/powerpoint/2010/main" val="95042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3AB65D5-81AF-A4DE-99C5-40AB41C7A535}"/>
              </a:ext>
            </a:extLst>
          </p:cNvPr>
          <p:cNvPicPr>
            <a:picLocks noChangeAspect="1"/>
          </p:cNvPicPr>
          <p:nvPr/>
        </p:nvPicPr>
        <p:blipFill>
          <a:blip r:embed="rId2"/>
          <a:stretch>
            <a:fillRect/>
          </a:stretch>
        </p:blipFill>
        <p:spPr>
          <a:xfrm>
            <a:off x="6021216" y="1"/>
            <a:ext cx="6170784" cy="3233056"/>
          </a:xfrm>
          <a:prstGeom prst="rect">
            <a:avLst/>
          </a:prstGeom>
        </p:spPr>
      </p:pic>
      <p:pic>
        <p:nvPicPr>
          <p:cNvPr id="8" name="תמונה 7">
            <a:extLst>
              <a:ext uri="{FF2B5EF4-FFF2-40B4-BE49-F238E27FC236}">
                <a16:creationId xmlns:a16="http://schemas.microsoft.com/office/drawing/2014/main" id="{3B402C25-159B-DF61-7152-BACE2165EE6A}"/>
              </a:ext>
            </a:extLst>
          </p:cNvPr>
          <p:cNvPicPr>
            <a:picLocks noChangeAspect="1"/>
          </p:cNvPicPr>
          <p:nvPr/>
        </p:nvPicPr>
        <p:blipFill>
          <a:blip r:embed="rId3"/>
          <a:stretch>
            <a:fillRect/>
          </a:stretch>
        </p:blipFill>
        <p:spPr>
          <a:xfrm>
            <a:off x="0" y="0"/>
            <a:ext cx="5984593" cy="3049948"/>
          </a:xfrm>
          <a:prstGeom prst="rect">
            <a:avLst/>
          </a:prstGeom>
        </p:spPr>
      </p:pic>
      <p:pic>
        <p:nvPicPr>
          <p:cNvPr id="10" name="תמונה 9">
            <a:extLst>
              <a:ext uri="{FF2B5EF4-FFF2-40B4-BE49-F238E27FC236}">
                <a16:creationId xmlns:a16="http://schemas.microsoft.com/office/drawing/2014/main" id="{CC69F4AF-1278-6205-93DE-B3674FD5376E}"/>
              </a:ext>
            </a:extLst>
          </p:cNvPr>
          <p:cNvPicPr>
            <a:picLocks noChangeAspect="1"/>
          </p:cNvPicPr>
          <p:nvPr/>
        </p:nvPicPr>
        <p:blipFill>
          <a:blip r:embed="rId4"/>
          <a:stretch>
            <a:fillRect/>
          </a:stretch>
        </p:blipFill>
        <p:spPr>
          <a:xfrm>
            <a:off x="0" y="3095674"/>
            <a:ext cx="7325443" cy="3762326"/>
          </a:xfrm>
          <a:prstGeom prst="rect">
            <a:avLst/>
          </a:prstGeom>
        </p:spPr>
      </p:pic>
    </p:spTree>
    <p:extLst>
      <p:ext uri="{BB962C8B-B14F-4D97-AF65-F5344CB8AC3E}">
        <p14:creationId xmlns:p14="http://schemas.microsoft.com/office/powerpoint/2010/main" val="2964732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3BF52AEB-6FD2-3E13-0DE2-0B986A4AE98F}"/>
              </a:ext>
            </a:extLst>
          </p:cNvPr>
          <p:cNvPicPr>
            <a:picLocks noChangeAspect="1"/>
          </p:cNvPicPr>
          <p:nvPr/>
        </p:nvPicPr>
        <p:blipFill>
          <a:blip r:embed="rId2"/>
          <a:stretch>
            <a:fillRect/>
          </a:stretch>
        </p:blipFill>
        <p:spPr>
          <a:xfrm>
            <a:off x="5203370" y="3221463"/>
            <a:ext cx="6988629" cy="3636537"/>
          </a:xfrm>
          <a:prstGeom prst="rect">
            <a:avLst/>
          </a:prstGeom>
        </p:spPr>
      </p:pic>
      <p:pic>
        <p:nvPicPr>
          <p:cNvPr id="5" name="תמונה 4">
            <a:extLst>
              <a:ext uri="{FF2B5EF4-FFF2-40B4-BE49-F238E27FC236}">
                <a16:creationId xmlns:a16="http://schemas.microsoft.com/office/drawing/2014/main" id="{33C4C547-8962-DBE7-9965-8859B7C980D9}"/>
              </a:ext>
            </a:extLst>
          </p:cNvPr>
          <p:cNvPicPr>
            <a:picLocks noChangeAspect="1"/>
          </p:cNvPicPr>
          <p:nvPr/>
        </p:nvPicPr>
        <p:blipFill>
          <a:blip r:embed="rId3"/>
          <a:stretch>
            <a:fillRect/>
          </a:stretch>
        </p:blipFill>
        <p:spPr>
          <a:xfrm>
            <a:off x="0" y="0"/>
            <a:ext cx="6553200" cy="3415633"/>
          </a:xfrm>
          <a:prstGeom prst="rect">
            <a:avLst/>
          </a:prstGeom>
        </p:spPr>
      </p:pic>
    </p:spTree>
    <p:extLst>
      <p:ext uri="{BB962C8B-B14F-4D97-AF65-F5344CB8AC3E}">
        <p14:creationId xmlns:p14="http://schemas.microsoft.com/office/powerpoint/2010/main" val="420926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F9B5E34-6C72-A685-EBAD-F9B543C21A1D}"/>
              </a:ext>
            </a:extLst>
          </p:cNvPr>
          <p:cNvSpPr>
            <a:spLocks noGrp="1"/>
          </p:cNvSpPr>
          <p:nvPr>
            <p:ph idx="1"/>
          </p:nvPr>
        </p:nvSpPr>
        <p:spPr>
          <a:xfrm>
            <a:off x="457200" y="160110"/>
            <a:ext cx="10515600" cy="4351338"/>
          </a:xfrm>
        </p:spPr>
        <p:txBody>
          <a:bodyPr/>
          <a:lstStyle/>
          <a:p>
            <a:pPr algn="l" rtl="0"/>
            <a:r>
              <a:rPr lang="en-GB" dirty="0"/>
              <a:t>In order to correct for the discrepancy between my simulation and Creus’ data, We will try using a simplified model to find the QE and Birk’s constant which will yield similar results to the data.</a:t>
            </a:r>
          </a:p>
          <a:p>
            <a:pPr algn="l" rtl="0"/>
            <a:endParaRPr lang="en-IL" dirty="0"/>
          </a:p>
        </p:txBody>
      </p:sp>
      <p:pic>
        <p:nvPicPr>
          <p:cNvPr id="5" name="תמונה 4">
            <a:extLst>
              <a:ext uri="{FF2B5EF4-FFF2-40B4-BE49-F238E27FC236}">
                <a16:creationId xmlns:a16="http://schemas.microsoft.com/office/drawing/2014/main" id="{5A9B55D7-C030-970B-7009-5F0B1624AE62}"/>
              </a:ext>
            </a:extLst>
          </p:cNvPr>
          <p:cNvPicPr>
            <a:picLocks noChangeAspect="1"/>
          </p:cNvPicPr>
          <p:nvPr/>
        </p:nvPicPr>
        <p:blipFill>
          <a:blip r:embed="rId2"/>
          <a:stretch>
            <a:fillRect/>
          </a:stretch>
        </p:blipFill>
        <p:spPr>
          <a:xfrm>
            <a:off x="275952" y="1570204"/>
            <a:ext cx="11640096" cy="4264539"/>
          </a:xfrm>
          <a:prstGeom prst="rect">
            <a:avLst/>
          </a:prstGeom>
        </p:spPr>
      </p:pic>
    </p:spTree>
    <p:extLst>
      <p:ext uri="{BB962C8B-B14F-4D97-AF65-F5344CB8AC3E}">
        <p14:creationId xmlns:p14="http://schemas.microsoft.com/office/powerpoint/2010/main" val="379559646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144072</TotalTime>
  <Words>1659</Words>
  <Application>Microsoft Office PowerPoint</Application>
  <PresentationFormat>מסך רחב</PresentationFormat>
  <Paragraphs>147</Paragraphs>
  <Slides>39</Slides>
  <Notes>5</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39</vt:i4>
      </vt:variant>
    </vt:vector>
  </HeadingPairs>
  <TitlesOfParts>
    <vt:vector size="44" baseType="lpstr">
      <vt:lpstr>Arial</vt:lpstr>
      <vt:lpstr>Calibri</vt:lpstr>
      <vt:lpstr>Calibri Light</vt:lpstr>
      <vt:lpstr>Cambria Math</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OOPS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Extracting correction for N_(p.e.)</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Aviv Ben Porat</dc:creator>
  <cp:lastModifiedBy>Aviv Ben Porat</cp:lastModifiedBy>
  <cp:revision>55</cp:revision>
  <dcterms:created xsi:type="dcterms:W3CDTF">2024-06-24T13:16:59Z</dcterms:created>
  <dcterms:modified xsi:type="dcterms:W3CDTF">2025-01-03T19:32:47Z</dcterms:modified>
</cp:coreProperties>
</file>